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210 네버랜드" panose="020B0600000101010101" charset="-127"/>
      <p:regular r:id="rId55"/>
    </p:embeddedFont>
    <p:embeddedFont>
      <p:font typeface="210 네버랜드 Bold" panose="020B0600000101010101" charset="-127"/>
      <p:regular r:id="rId56"/>
    </p:embeddedFont>
    <p:embeddedFont>
      <p:font typeface="Black Han Sans" panose="020B0600000101010101" charset="-127"/>
      <p:regular r:id="rId57"/>
    </p:embeddedFont>
    <p:embeddedFont>
      <p:font typeface="FB Cham Blue" panose="020B0600000101010101" charset="-127"/>
      <p:regular r:id="rId58"/>
    </p:embeddedFont>
    <p:embeddedFont>
      <p:font typeface="Source Han Sans KR Bold" panose="020B0600000101010101" charset="-127"/>
      <p:regular r:id="rId59"/>
    </p:embeddedFont>
    <p:embeddedFont>
      <p:font typeface="Source Han Sans KR Heavy" panose="020B0600000101010101" charset="-127"/>
      <p:regular r:id="rId60"/>
    </p:embeddedFont>
    <p:embeddedFont>
      <p:font typeface="Amazon Ember" panose="020B0600000101010101" charset="0"/>
      <p:regular r:id="rId61"/>
    </p:embeddedFont>
    <p:embeddedFont>
      <p:font typeface="Amazon Ember Bold" panose="020B0600000101010101" charset="0"/>
      <p:regular r:id="rId62"/>
    </p:embeddedFont>
    <p:embeddedFont>
      <p:font typeface="Arimo" panose="020B0600000101010101" charset="0"/>
      <p:regular r:id="rId63"/>
    </p:embeddedFont>
    <p:embeddedFont>
      <p:font typeface="Arimo Bold" panose="020B0600000101010101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FZ8YAfbYYjjR21Tu8Xexw==" hashData="TGC60dDlwJYh5Obp7xEEugDx6c0NHtD2fAEXnI4i3WXb0JUvgbtzLvFhPzD+ucq2KKQc31C6W+rNbOp9cs0fR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3조 프로젝트 발표 시작하겠습니다.</a:t>
            </a:r>
          </a:p>
          <a:p>
            <a:endParaRPr lang="en-US"/>
          </a:p>
          <a:p>
            <a:r>
              <a:rPr lang="en-US"/>
              <a:t>안녕하세요! 연세IT미래교육원 클라우드 보안 엔지니어 양성 과정 수강생 류승호입니다.</a:t>
            </a:r>
          </a:p>
          <a:p>
            <a:endParaRPr lang="en-US"/>
          </a:p>
          <a:p>
            <a:r>
              <a:rPr lang="en-US"/>
              <a:t>[CloudTrail의 로그를 활용한 AWS 보안 강화하기]를 주제로 발표 진행하겠습니다.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프로젝트는 1월 초부터 2월 중순까지 6주간 진행됐습니다.</a:t>
            </a:r>
          </a:p>
          <a:p>
            <a:endParaRPr lang="en-US"/>
          </a:p>
          <a:p>
            <a:r>
              <a:rPr lang="en-US"/>
              <a:t>4주차까지 클라우드 컴퓨팅 개요 학습 및 AWS 기반 클라우드 인프라 구축 실습을 진행했고,</a:t>
            </a:r>
          </a:p>
          <a:p>
            <a:endParaRPr lang="en-US"/>
          </a:p>
          <a:p>
            <a:r>
              <a:rPr lang="en-US"/>
              <a:t>5주차부터 본격적으로 프로젝트에 착수했습니다.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팀원은 총 3명으로 모두가 자료 수집, 프로젝트 설계 및 연구에  참여했습니다. </a:t>
            </a:r>
          </a:p>
          <a:p>
            <a:endParaRPr lang="en-US"/>
          </a:p>
          <a:p>
            <a:r>
              <a:rPr lang="en-US"/>
              <a:t>성혁준는 보안 프로세스 설계와 파이썬 코딩 및 시연을</a:t>
            </a:r>
          </a:p>
          <a:p>
            <a:endParaRPr lang="en-US"/>
          </a:p>
          <a:p>
            <a:r>
              <a:rPr lang="en-US"/>
              <a:t>박대환는 프로젝트 감독과 PPT 제작을, </a:t>
            </a:r>
          </a:p>
          <a:p>
            <a:endParaRPr lang="en-US"/>
          </a:p>
          <a:p>
            <a:r>
              <a:rPr lang="en-US"/>
              <a:t>류승호는 프로젝트 발표 준비를 집중적으로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 계획 수립입니다.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먼저, 보안 문제를 구체적으로 설정하기 위해 보안 사고 사례를 찾았습니다.</a:t>
            </a:r>
          </a:p>
          <a:p>
            <a:endParaRPr lang="en-US"/>
          </a:p>
          <a:p>
            <a:r>
              <a:rPr lang="en-US"/>
              <a:t>"이용료만 3억원, 죽도록 후회..." 해커에 털린 클라우드 개발자. </a:t>
            </a:r>
          </a:p>
          <a:p>
            <a:r>
              <a:rPr lang="en-US"/>
              <a:t>22년 5월 10일 머니투데이 기사로,</a:t>
            </a:r>
          </a:p>
          <a:p>
            <a:r>
              <a:rPr lang="en-US"/>
              <a:t>해커가 국내 스타트업 개발자의 AWS 계정을 탈취한 다음 가상서버인 인스턴스를 가상화폐 채굴용 서버로 이용했고 그 비용으로 3억원이 청구된 사건을 다루고 있습니다.</a:t>
            </a:r>
          </a:p>
          <a:p>
            <a:endParaRPr lang="en-US"/>
          </a:p>
          <a:p>
            <a:r>
              <a:rPr lang="en-US"/>
              <a:t>이 사례를 통해, 비정상적인 인스턴스 사용이  큰 피해로 이어질 수 있기 때문에  인스턴스는 철저히 관리되어야 함을 인식했습니다.</a:t>
            </a:r>
          </a:p>
          <a:p>
            <a:endParaRPr lang="en-US"/>
          </a:p>
          <a:p>
            <a:r>
              <a:rPr lang="en-US"/>
              <a:t>이를 바탕으로, 내부 이용자가 인스턴스를 임의로 다루는 것을 보안 문제로 설정했습니다.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 대응 방안으로 비허가 사용자가 EC2 인스턴스를 생성하고 사용하려고 시도하면 그 권한을 박탈하고 인스턴스를 강제종료하는 시스템을 구축하기로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보안 시스템을 구축하고 이를 자동화하기 위해 파이썬을 활용하는 계획을 세웠습니다.</a:t>
            </a:r>
          </a:p>
          <a:p>
            <a:endParaRPr lang="en-US"/>
          </a:p>
          <a:p>
            <a:r>
              <a:rPr lang="en-US"/>
              <a:t>AWS의 소프트웨어 개발 키트인 Boto3를 사용하면 파이썬을 통해 AWS 서비스에 접근하여 제어할 수 있습니다. </a:t>
            </a:r>
          </a:p>
          <a:p>
            <a:endParaRPr lang="en-US"/>
          </a:p>
          <a:p>
            <a:r>
              <a:rPr lang="en-US"/>
              <a:t>Boto3를 사용함으로써 프로그래밍 방식으로 AWS 리소스를 관리하여 수동 작업을 줄이고, 자동화를 통해 효율성을 높일 수 있습니다.</a:t>
            </a:r>
          </a:p>
          <a:p>
            <a:endParaRPr lang="en-US"/>
          </a:p>
          <a:p>
            <a:r>
              <a:rPr lang="en-US"/>
              <a:t>또한, Boto3는 다른 AWS 서비스와 쉽게 통합될 수 있는데, AWS Lambda와 함께 사용하여 특정 이벤트에 대한 자동 응답을 구현할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 실행입니다.</a:t>
            </a:r>
          </a:p>
          <a:p>
            <a:endParaRPr lang="en-US"/>
          </a:p>
          <a:p>
            <a:r>
              <a:rPr lang="en-US"/>
              <a:t>프로그래밍 단계에서 크게 기여한 성혁준씨가 발표하겠습니다.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번째로는 트레일 추적 생성을 자동화하는 코드부터 시작.</a:t>
            </a:r>
          </a:p>
          <a:p>
            <a:endParaRPr lang="en-US"/>
          </a:p>
          <a:p>
            <a:r>
              <a:rPr lang="en-US"/>
              <a:t>모듈을 불러오고 사용할 기능 설정,</a:t>
            </a:r>
          </a:p>
          <a:p>
            <a:r>
              <a:rPr lang="en-US"/>
              <a:t>설정을 적용할 AWS 계정과 액세스 키를 적용하고 함수를 설정하기 시작합니다.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try문에 작업할 내용</a:t>
            </a:r>
          </a:p>
          <a:p>
            <a:endParaRPr lang="en-US"/>
          </a:p>
          <a:p>
            <a:r>
              <a:rPr lang="en-US"/>
              <a:t>을 입력하고 예외처리도 해줌.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01:04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목차입니다. CloudTrail 서비스가 무엇인지, 그리고 이 서비스를 활용해 어떤 프로젝트를 진행했는지 다루겠습니다.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00:37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1:01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00:36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마무리 단계인 프로젝트 회고입니다.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프로그래밍한 보안 시스템을 테스트 한 결과, 모두 정상적으로 작동하는 것을 확인할 수 있었고, 이로써 프로젝트 목표를 성공적으로 달성했습니다.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한편, 해커가 허가된 사용자의 계정을 탈취하여 EC2 인스턴스로 접근하는 것은 막을 수 없다는 것이 프로젝트 결과물의 한계였습니다. </a:t>
            </a:r>
          </a:p>
          <a:p>
            <a:endParaRPr lang="en-US"/>
          </a:p>
          <a:p>
            <a:r>
              <a:rPr lang="en-US"/>
              <a:t>이러한 한계를 보완하기 위해서, 외부에서 침입을 시도하려는 로그를 모니터링하고 분석하여 대응하는 시스템을 추가로 구축할 수 있을 것입니다.</a:t>
            </a:r>
          </a:p>
          <a:p>
            <a:endParaRPr lang="en-US"/>
          </a:p>
          <a:p>
            <a:r>
              <a:rPr lang="en-US"/>
              <a:t>비록 프로젝트는 EC2 보안에 국한되었지만, EC2뿐만 아니라 다른 API의 로그를 활용하여 보안 구축의 범위를 확장할 수 있는 가능성을 보았습니다.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프로젝트를 수행하는 과정에서 많은 것을 배우고 느낄 수 있었습니다.</a:t>
            </a:r>
          </a:p>
          <a:p>
            <a:endParaRPr lang="en-US"/>
          </a:p>
          <a:p>
            <a:r>
              <a:rPr lang="en-US"/>
              <a:t>프로젝트를 통해  보안 시스템을 직접 프로그래밍한 점이 뿌듯했고, 파이썬의 범용성을 실감하는 계기가 됐습니다.</a:t>
            </a:r>
          </a:p>
          <a:p>
            <a:endParaRPr lang="en-US"/>
          </a:p>
          <a:p>
            <a:r>
              <a:rPr lang="en-US"/>
              <a:t>또, Cloud Trail에서 생성한 로그를 활용해 다양한 부분에 적용하여 원하는 서비스를 보호하기 위한 코드를 작성해 보안적인 측면을 강화할 수 있다는 것을 배웠습니다.</a:t>
            </a:r>
          </a:p>
          <a:p>
            <a:endParaRPr lang="en-US"/>
          </a:p>
          <a:p>
            <a:r>
              <a:rPr lang="en-US"/>
              <a:t>뿐만 아니라, AWS에서 기본적으로 제공되는 API의 기능도 훌륭하지만 그 외의 도구를 연계해서도 기능을 활용해비용 절감, 자동화의 효과가 있다는 점을 배웠습니다.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프로젝트에 참고한 자료들입니다.</a:t>
            </a:r>
          </a:p>
          <a:p>
            <a:endParaRPr lang="en-US"/>
          </a:p>
          <a:p>
            <a:r>
              <a:rPr lang="en-US"/>
              <a:t>프로젝트에 사용한 AWS 서비스에 대한 정보는 AWS 설명서에서 참고했습니다.</a:t>
            </a:r>
          </a:p>
          <a:p>
            <a:endParaRPr lang="en-US"/>
          </a:p>
          <a:p>
            <a:r>
              <a:rPr lang="en-US"/>
              <a:t>파이썬 프로그래밍은 Boto3 설명서에서 참고했습니다.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발표를 마무리하기 전에, 질의응답 시간을 가지려고 합니다. </a:t>
            </a:r>
          </a:p>
          <a:p>
            <a:endParaRPr lang="en-US"/>
          </a:p>
          <a:p>
            <a:r>
              <a:rPr lang="en-US"/>
              <a:t>저희 프로젝트에 대해 궁금한 점이나, 더 자세히 알고 싶은 부분이 있다면 질문해 주세요.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이상으로 프로젝트 발표를 마치겠습니다. 감사합니다.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먼저, 이번 프로젝트에서의 핵심 서비스인 AWS CloudTrail에 대해 소개하겠습니다.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CloudTrail을 문자 그대로 해석하면 ‘클라우드 환경에서의 자취’라는 뜻입니다. CloudTrail은 AWS 계정의 이벤트 기록인 '로그'</a:t>
            </a:r>
          </a:p>
          <a:p>
            <a:r>
              <a:rPr lang="en-US"/>
              <a:t>를 자동으로 저장하고, 더 나아가 그 기록을 객체 저장소인 S3 버킷에 전달하여 오래 보관하여 활용할 수 있습니다.</a:t>
            </a:r>
          </a:p>
          <a:p>
            <a:endParaRPr lang="en-US"/>
          </a:p>
          <a:p>
            <a:r>
              <a:rPr lang="en-US"/>
              <a:t>======================================================</a:t>
            </a:r>
          </a:p>
          <a:p>
            <a:r>
              <a:rPr lang="en-US"/>
              <a:t>CloudTrail Insights</a:t>
            </a:r>
          </a:p>
          <a:p>
            <a:endParaRPr lang="en-US"/>
          </a:p>
          <a:p>
            <a:r>
              <a:rPr lang="en-US"/>
              <a:t>기계학습 기법을 활용해</a:t>
            </a:r>
          </a:p>
          <a:p>
            <a:r>
              <a:rPr lang="en-US"/>
              <a:t>자동으로 비정상적 활동 감지.</a:t>
            </a:r>
          </a:p>
          <a:p>
            <a:r>
              <a:rPr lang="en-US"/>
              <a:t>탐지된 비정상 API 활동은 Management Console 대시보드에 그래프 형태로 제공.</a:t>
            </a:r>
          </a:p>
          <a:p>
            <a:r>
              <a:rPr lang="en-US"/>
              <a:t>CSV, JSON 포맷으로 다운로드 가능.</a:t>
            </a:r>
          </a:p>
          <a:p>
            <a:endParaRPr lang="en-US"/>
          </a:p>
          <a:p>
            <a:r>
              <a:rPr lang="en-US"/>
              <a:t>log insightsCloudWatch Logs Insights</a:t>
            </a:r>
          </a:p>
          <a:p>
            <a:endParaRPr lang="en-US"/>
          </a:p>
          <a:p>
            <a:r>
              <a:rPr lang="en-US"/>
              <a:t>VPC, Route 53, Lambda, CloudTrail,</a:t>
            </a:r>
          </a:p>
          <a:p>
            <a:r>
              <a:rPr lang="en-US"/>
              <a:t>EC2 기타 로그 등 수집, 분석.</a:t>
            </a:r>
          </a:p>
          <a:p>
            <a:r>
              <a:rPr lang="en-US"/>
              <a:t>지정한 로그 폴더에 대해 직접 쿼리 구문을 작성해 분석 가능.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 질의응답용</a:t>
            </a:r>
          </a:p>
          <a:p>
            <a:endParaRPr lang="en-US"/>
          </a:p>
          <a:p>
            <a:r>
              <a:rPr lang="en-US"/>
              <a:t>CloudTrail, CloudTrail Insights, CloudTrail Logs Insights, CloudWatch Logs Insights 비교 및 관계</a:t>
            </a:r>
          </a:p>
          <a:p>
            <a:endParaRPr lang="en-US"/>
          </a:p>
          <a:p>
            <a:r>
              <a:rPr lang="en-US"/>
              <a:t>1. 개념 정의:</a:t>
            </a:r>
          </a:p>
          <a:p>
            <a:r>
              <a:rPr lang="en-US"/>
              <a:t>CloudTrail: AWS API 활동에 대한 로그를 기록하는 서비스</a:t>
            </a:r>
          </a:p>
          <a:p>
            <a:r>
              <a:rPr lang="en-US"/>
              <a:t>CloudTrail Insights: CloudTrail 로그를 기반으로 기계 학습을 통해 비정상적인 API 활동을 자동 감지하는 기능</a:t>
            </a:r>
          </a:p>
          <a:p>
            <a:r>
              <a:rPr lang="en-US"/>
              <a:t>CloudTrail Logs Insights: CloudTrail 로그를 쿼리하고 분석하는 기능</a:t>
            </a:r>
          </a:p>
          <a:p>
            <a:r>
              <a:rPr lang="en-US"/>
              <a:t>CloudWatch Logs Insights: CloudWatch Logs (AWS 리소스, 애플리케이션, 시스템 로그)를 쿼리하고 분석하는 기능</a:t>
            </a:r>
          </a:p>
          <a:p>
            <a:endParaRPr lang="en-US"/>
          </a:p>
          <a:p>
            <a:r>
              <a:rPr lang="en-US"/>
              <a:t>2. 상하위 관계:</a:t>
            </a:r>
          </a:p>
          <a:p>
            <a:r>
              <a:rPr lang="en-US"/>
              <a:t>CloudTrail: 기본 서비스</a:t>
            </a:r>
          </a:p>
          <a:p>
            <a:r>
              <a:rPr lang="en-US"/>
              <a:t>CloudTrail Insights, CloudTrail Logs Insights: CloudTrail 기능 확장</a:t>
            </a:r>
          </a:p>
          <a:p>
            <a:r>
              <a:rPr lang="en-US"/>
              <a:t>CloudWatch Logs Insights: CloudTrail과 별개의 서비스</a:t>
            </a:r>
          </a:p>
          <a:p>
            <a:endParaRPr lang="en-US"/>
          </a:p>
          <a:p>
            <a:r>
              <a:rPr lang="en-US"/>
              <a:t>3. 데이터 소스:</a:t>
            </a:r>
          </a:p>
          <a:p>
            <a:r>
              <a:rPr lang="en-US"/>
              <a:t>CloudTrail: AWS API 활동 로그</a:t>
            </a:r>
          </a:p>
          <a:p>
            <a:r>
              <a:rPr lang="en-US"/>
              <a:t>CloudTrail Insights, CloudTrail Logs Insights: CloudTrail 로그</a:t>
            </a:r>
          </a:p>
          <a:p>
            <a:r>
              <a:rPr lang="en-US"/>
              <a:t>CloudWatch Logs Insights: CloudWatch Logs (CloudTrail 로그 포함)</a:t>
            </a:r>
          </a:p>
          <a:p>
            <a:endParaRPr lang="en-US"/>
          </a:p>
          <a:p>
            <a:r>
              <a:rPr lang="en-US"/>
              <a:t>4. 분석 방식:</a:t>
            </a:r>
          </a:p>
          <a:p>
            <a:r>
              <a:rPr lang="en-US"/>
              <a:t>CloudTrail Insights: 기계 학습 기반 자동 분석</a:t>
            </a:r>
          </a:p>
          <a:p>
            <a:r>
              <a:rPr lang="en-US"/>
              <a:t>CloudTrail Logs Insights: 사용자 정의 쿼리 기반 분석</a:t>
            </a:r>
          </a:p>
          <a:p>
            <a:r>
              <a:rPr lang="en-US"/>
              <a:t>CloudWatch Logs Insights: 사용자 정의 쿼리 기반 분석</a:t>
            </a:r>
          </a:p>
          <a:p>
            <a:endParaRPr lang="en-US"/>
          </a:p>
          <a:p>
            <a:r>
              <a:rPr lang="en-US"/>
              <a:t>5. 기능:</a:t>
            </a:r>
          </a:p>
          <a:p>
            <a:r>
              <a:rPr lang="en-US"/>
              <a:t>CloudTrail: 로그 기록</a:t>
            </a:r>
          </a:p>
          <a:p>
            <a:r>
              <a:rPr lang="en-US"/>
              <a:t>CloudTrail Insights: 비정상 활동 감지 및 알림</a:t>
            </a:r>
          </a:p>
          <a:p>
            <a:r>
              <a:rPr lang="en-US"/>
              <a:t>CloudTrail Logs Insights: 로그 쿼리, 분석, 시각화, 대시보드 생성</a:t>
            </a:r>
          </a:p>
          <a:p>
            <a:r>
              <a:rPr lang="en-US"/>
              <a:t>CloudWatch Logs Insights: 로그 쿼리, 분석, 시각화, 대시보드 생성 (CloudTrail 로그 포함)</a:t>
            </a:r>
          </a:p>
          <a:p>
            <a:endParaRPr lang="en-US"/>
          </a:p>
          <a:p>
            <a:r>
              <a:rPr lang="en-US"/>
              <a:t>6. 상관관계:</a:t>
            </a:r>
          </a:p>
          <a:p>
            <a:r>
              <a:rPr lang="en-US"/>
              <a:t>CloudTrail Insights, CloudTrail Logs Insights: CloudTrail 로그를 기반으로 작동</a:t>
            </a:r>
          </a:p>
          <a:p>
            <a:r>
              <a:rPr lang="en-US"/>
              <a:t>CloudWatch Logs Insights: CloudTrail 로그 포함, CloudTrail과 별개의 서비스</a:t>
            </a:r>
          </a:p>
          <a:p>
            <a:endParaRPr lang="en-US"/>
          </a:p>
          <a:p>
            <a:r>
              <a:rPr lang="en-US"/>
              <a:t>7. 선택 가이드:</a:t>
            </a:r>
          </a:p>
          <a:p>
            <a:r>
              <a:rPr lang="en-US"/>
              <a:t>CloudTrail Insights: 공격 및 위협 조기 발견 및 대응에 적합</a:t>
            </a:r>
          </a:p>
          <a:p>
            <a:r>
              <a:rPr lang="en-US"/>
              <a:t>CloudTrail Logs Insights: CloudTrail 로그 분석 및 보안 개선에 적합</a:t>
            </a:r>
          </a:p>
          <a:p>
            <a:r>
              <a:rPr lang="en-US"/>
              <a:t>CloudWatch Logs Insights: CloudTrail 로그 포함, 다양한 로그 데이터 통합 분석에 적합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'로그'를 프로젝트의 키워드로 선정한 이유는 보안에 있어 로그가 굉장히 중요한 역할을 하기 때문입니다. 로그와 AWS 보안은 어떤 연관이 있을까요?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====================================================</a:t>
            </a:r>
          </a:p>
          <a:p>
            <a:endParaRPr lang="en-US"/>
          </a:p>
          <a:p>
            <a:r>
              <a:rPr lang="en-US"/>
              <a:t>보안을 모니터링할 때 로그가 중요하다고 생각했다.</a:t>
            </a:r>
          </a:p>
          <a:p>
            <a:r>
              <a:rPr lang="en-US"/>
              <a:t>로그를 활용할 수 있는 AWS 서비스를 찾아보니 CloudTrail이 있었다.</a:t>
            </a:r>
          </a:p>
          <a:p>
            <a:r>
              <a:rPr lang="en-US"/>
              <a:t>CloudTrail은 모든 API 호출을 이벤트 기록으로</a:t>
            </a:r>
          </a:p>
          <a:p>
            <a:r>
              <a:rPr lang="en-US"/>
              <a:t>남기기 때문에 여러 API와 연계 가능해 활용도가 높다.</a:t>
            </a:r>
          </a:p>
          <a:p>
            <a:r>
              <a:rPr lang="en-US"/>
              <a:t>즉, 로그를 분석하면 다방면으로 보안 위협에 대응하고 대비가 가능하다.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범죄현장을 떠올려본다면 이해가 쉽습니다. 범죄 현장에서, 수사관들은 CCTV 영상, DNA 등 범행 흔적을 찾아 분석합니다. 이는 범죄를 이해하고, 범인을 추적하는 데 도움이 됩니다. 또한, 범죄가 재발하지 않도록 조치를 취할 수도 있습니다.</a:t>
            </a:r>
          </a:p>
          <a:p>
            <a:endParaRPr lang="en-US"/>
          </a:p>
          <a:p>
            <a:r>
              <a:rPr lang="en-US"/>
              <a:t>AWS에서 로그를 분석하는 것은 마치 범죄 현장에서 흔적을 찾아내는 것과 같습니다. AWS CloudTrail은 발생하는 이벤트에 대한 세부적인 정보를 실시간으로 저장하는데, 이를 모니터링하고 분석한다면 보안 위협을 즉각 감지하고 문제 상황에 대응할 수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 개요입니다.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2023년 1분기 전세계 클라우드 인프라 서비스 시장 규모는630억 달러를 돌파했습니다. 그 중 AWS는 점유율 1등으로 전체의 약 1/3을 차지하고 있습니다.</a:t>
            </a:r>
          </a:p>
          <a:p>
            <a:r>
              <a:rPr lang="en-US"/>
              <a:t>저희 프로젝트는 클라우드 시장이 지속적으로 성장함에 따라 보안 위협이 증가하면서 클라우드 보안의 중요성이 점점 더 부각되고 있는 현 시점에서 시작되었습니다.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프로젝트의 목표는 "로그 분석 프로그래밍을 활용한 </a:t>
            </a:r>
          </a:p>
          <a:p>
            <a:r>
              <a:rPr lang="en-US"/>
              <a:t>AWS 자동 보안 시스템 구축하기"입니다.</a:t>
            </a:r>
          </a:p>
          <a:p>
            <a:r>
              <a:rPr lang="en-US"/>
              <a:t>목표를 달성함으로써 </a:t>
            </a:r>
          </a:p>
          <a:p>
            <a:r>
              <a:rPr lang="en-US"/>
              <a:t>보안 강화 및 규정 준수,</a:t>
            </a:r>
          </a:p>
          <a:p>
            <a:r>
              <a:rPr lang="en-US"/>
              <a:t>운영 효율성 향상,</a:t>
            </a:r>
          </a:p>
          <a:p>
            <a:r>
              <a:rPr lang="en-US"/>
              <a:t>비용 절감 등을 기대할 수 있습니다.</a:t>
            </a:r>
          </a:p>
          <a:p>
            <a:endParaRPr lang="en-US"/>
          </a:p>
          <a:p>
            <a:r>
              <a:rPr lang="en-US"/>
              <a:t>======================================================</a:t>
            </a:r>
          </a:p>
          <a:p>
            <a:endParaRPr lang="en-US"/>
          </a:p>
          <a:p>
            <a:r>
              <a:rPr lang="en-US"/>
              <a:t>목표 달성을 통해 얻는 것 (성과)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1. 보안 강화 및 규정 준수:</a:t>
            </a:r>
          </a:p>
          <a:p>
            <a:endParaRPr lang="en-US"/>
          </a:p>
          <a:p>
            <a:r>
              <a:rPr lang="en-US"/>
              <a:t>"AWS 리소스에 대한 접근 제어 및 감사 기능 강화를 통해 보안 위험을 줄이고 규정 준수 요구 사항을 충족합니다."</a:t>
            </a:r>
          </a:p>
          <a:p>
            <a:r>
              <a:rPr lang="en-US"/>
              <a:t>"CloudTrail 로그 분석을 자동화하여 의심스러운 활동을 신속하게 감지하고 조치를 취합니다."</a:t>
            </a:r>
          </a:p>
          <a:p>
            <a:endParaRPr lang="en-US"/>
          </a:p>
          <a:p>
            <a:r>
              <a:rPr lang="en-US"/>
              <a:t>2. 운영 효율성 향상:</a:t>
            </a:r>
          </a:p>
          <a:p>
            <a:endParaRPr lang="en-US"/>
          </a:p>
          <a:p>
            <a:r>
              <a:rPr lang="en-US"/>
              <a:t>"Boto3를 활용하여 EC2 및 S3 인스턴스 관리를 자동화하여 운영 작업을 간소화하고 시간을 절약합니다."</a:t>
            </a:r>
          </a:p>
          <a:p>
            <a:r>
              <a:rPr lang="en-US"/>
              <a:t>"CloudTrail 로그 분석을 통해 리소스 사용 패턴을 파악하고 비용 최적화를 수행합니다."</a:t>
            </a:r>
          </a:p>
          <a:p>
            <a:endParaRPr lang="en-US"/>
          </a:p>
          <a:p>
            <a:r>
              <a:rPr lang="en-US"/>
              <a:t>3. 비용 절감:</a:t>
            </a:r>
          </a:p>
          <a:p>
            <a:endParaRPr lang="en-US"/>
          </a:p>
          <a:p>
            <a:r>
              <a:rPr lang="en-US"/>
              <a:t>"자동화된 리소스 관리 및 로그 분석을 통해 불필요한 리소스 사용을 줄이고 비용을 절감합니다."</a:t>
            </a:r>
          </a:p>
          <a:p>
            <a:r>
              <a:rPr lang="en-US"/>
              <a:t>"보안 위반 및 규정 위반으로 인한 비용 발생을 방지합니다."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4.svg"/><Relationship Id="rId5" Type="http://schemas.openxmlformats.org/officeDocument/2006/relationships/image" Target="../media/image10.png"/><Relationship Id="rId10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35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7.gif"/><Relationship Id="rId15" Type="http://schemas.openxmlformats.org/officeDocument/2006/relationships/image" Target="../media/image40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47.svg"/><Relationship Id="rId9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10.png"/><Relationship Id="rId7" Type="http://schemas.openxmlformats.org/officeDocument/2006/relationships/image" Target="../media/image47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14.svg"/><Relationship Id="rId15" Type="http://schemas.openxmlformats.org/officeDocument/2006/relationships/image" Target="../media/image56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3.png"/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61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14.sv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52.png"/><Relationship Id="rId5" Type="http://schemas.openxmlformats.org/officeDocument/2006/relationships/image" Target="../media/image64.png"/><Relationship Id="rId15" Type="http://schemas.openxmlformats.org/officeDocument/2006/relationships/image" Target="../media/image16.png"/><Relationship Id="rId10" Type="http://schemas.openxmlformats.org/officeDocument/2006/relationships/image" Target="../media/image69.png"/><Relationship Id="rId4" Type="http://schemas.openxmlformats.org/officeDocument/2006/relationships/image" Target="../media/image10.png"/><Relationship Id="rId9" Type="http://schemas.openxmlformats.org/officeDocument/2006/relationships/image" Target="../media/image68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2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sv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svg"/><Relationship Id="rId3" Type="http://schemas.openxmlformats.org/officeDocument/2006/relationships/image" Target="../media/image83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4.svg"/><Relationship Id="rId3" Type="http://schemas.openxmlformats.org/officeDocument/2006/relationships/image" Target="../media/image84.png"/><Relationship Id="rId7" Type="http://schemas.openxmlformats.org/officeDocument/2006/relationships/image" Target="../media/image79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75.png"/><Relationship Id="rId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13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svg"/><Relationship Id="rId3" Type="http://schemas.openxmlformats.org/officeDocument/2006/relationships/image" Target="../media/image88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6.png"/><Relationship Id="rId3" Type="http://schemas.openxmlformats.org/officeDocument/2006/relationships/image" Target="../media/image89.png"/><Relationship Id="rId7" Type="http://schemas.openxmlformats.org/officeDocument/2006/relationships/image" Target="../media/image78.png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74.png"/><Relationship Id="rId5" Type="http://schemas.openxmlformats.org/officeDocument/2006/relationships/image" Target="../media/image14.svg"/><Relationship Id="rId10" Type="http://schemas.openxmlformats.org/officeDocument/2006/relationships/image" Target="../media/image81.sv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12" Type="http://schemas.openxmlformats.org/officeDocument/2006/relationships/image" Target="../media/image7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74.png"/><Relationship Id="rId5" Type="http://schemas.openxmlformats.org/officeDocument/2006/relationships/image" Target="../media/image14.svg"/><Relationship Id="rId10" Type="http://schemas.openxmlformats.org/officeDocument/2006/relationships/image" Target="../media/image81.sv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6.png"/><Relationship Id="rId3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74.png"/><Relationship Id="rId5" Type="http://schemas.openxmlformats.org/officeDocument/2006/relationships/image" Target="../media/image14.svg"/><Relationship Id="rId10" Type="http://schemas.openxmlformats.org/officeDocument/2006/relationships/image" Target="../media/image81.sv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0.png"/><Relationship Id="rId10" Type="http://schemas.openxmlformats.org/officeDocument/2006/relationships/image" Target="../media/image100.png"/><Relationship Id="rId4" Type="http://schemas.openxmlformats.org/officeDocument/2006/relationships/image" Target="../media/image14.svg"/><Relationship Id="rId9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4.svg"/><Relationship Id="rId3" Type="http://schemas.openxmlformats.org/officeDocument/2006/relationships/image" Target="../media/image101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6.png"/><Relationship Id="rId3" Type="http://schemas.openxmlformats.org/officeDocument/2006/relationships/image" Target="../media/image102.png"/><Relationship Id="rId7" Type="http://schemas.openxmlformats.org/officeDocument/2006/relationships/image" Target="../media/image81.svg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4.png"/><Relationship Id="rId5" Type="http://schemas.openxmlformats.org/officeDocument/2006/relationships/image" Target="../media/image14.sv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6.png"/><Relationship Id="rId3" Type="http://schemas.openxmlformats.org/officeDocument/2006/relationships/image" Target="../media/image102.png"/><Relationship Id="rId7" Type="http://schemas.openxmlformats.org/officeDocument/2006/relationships/image" Target="../media/image81.svg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4.png"/><Relationship Id="rId5" Type="http://schemas.openxmlformats.org/officeDocument/2006/relationships/image" Target="../media/image14.sv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Relationship Id="rId1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6.png"/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74.png"/><Relationship Id="rId5" Type="http://schemas.openxmlformats.org/officeDocument/2006/relationships/image" Target="../media/image80.png"/><Relationship Id="rId10" Type="http://schemas.openxmlformats.org/officeDocument/2006/relationships/image" Target="../media/image79.png"/><Relationship Id="rId4" Type="http://schemas.openxmlformats.org/officeDocument/2006/relationships/image" Target="../media/image14.sv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75.png"/><Relationship Id="rId3" Type="http://schemas.openxmlformats.org/officeDocument/2006/relationships/image" Target="../media/image102.png"/><Relationship Id="rId7" Type="http://schemas.openxmlformats.org/officeDocument/2006/relationships/image" Target="../media/image80.png"/><Relationship Id="rId12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79.png"/><Relationship Id="rId5" Type="http://schemas.openxmlformats.org/officeDocument/2006/relationships/image" Target="../media/image13.png"/><Relationship Id="rId10" Type="http://schemas.openxmlformats.org/officeDocument/2006/relationships/image" Target="../media/image78.pn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4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78.png"/><Relationship Id="rId5" Type="http://schemas.openxmlformats.org/officeDocument/2006/relationships/image" Target="../media/image14.svg"/><Relationship Id="rId15" Type="http://schemas.openxmlformats.org/officeDocument/2006/relationships/image" Target="../media/image76.png"/><Relationship Id="rId10" Type="http://schemas.openxmlformats.org/officeDocument/2006/relationships/image" Target="../media/image77.png"/><Relationship Id="rId4" Type="http://schemas.openxmlformats.org/officeDocument/2006/relationships/image" Target="../media/image13.png"/><Relationship Id="rId9" Type="http://schemas.openxmlformats.org/officeDocument/2006/relationships/image" Target="../media/image81.sv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e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.png"/><Relationship Id="rId18" Type="http://schemas.openxmlformats.org/officeDocument/2006/relationships/image" Target="../media/image121.png"/><Relationship Id="rId3" Type="http://schemas.openxmlformats.org/officeDocument/2006/relationships/image" Target="../media/image13.png"/><Relationship Id="rId21" Type="http://schemas.openxmlformats.org/officeDocument/2006/relationships/image" Target="../media/image122.png"/><Relationship Id="rId7" Type="http://schemas.openxmlformats.org/officeDocument/2006/relationships/image" Target="../media/image16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9.pn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6.svg"/><Relationship Id="rId5" Type="http://schemas.openxmlformats.org/officeDocument/2006/relationships/image" Target="../media/image10.png"/><Relationship Id="rId15" Type="http://schemas.openxmlformats.org/officeDocument/2006/relationships/image" Target="../media/image118.png"/><Relationship Id="rId23" Type="http://schemas.openxmlformats.org/officeDocument/2006/relationships/image" Target="../media/image124.png"/><Relationship Id="rId10" Type="http://schemas.openxmlformats.org/officeDocument/2006/relationships/image" Target="../media/image55.png"/><Relationship Id="rId19" Type="http://schemas.openxmlformats.org/officeDocument/2006/relationships/image" Target="../media/image60.png"/><Relationship Id="rId4" Type="http://schemas.openxmlformats.org/officeDocument/2006/relationships/image" Target="../media/image14.svg"/><Relationship Id="rId9" Type="http://schemas.openxmlformats.org/officeDocument/2006/relationships/image" Target="../media/image47.svg"/><Relationship Id="rId14" Type="http://schemas.openxmlformats.org/officeDocument/2006/relationships/image" Target="../media/image117.png"/><Relationship Id="rId22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1.sv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14.sv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sv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srgresearch.com/articles/q1-cloud-spending-grows-by-over-10-billion-from-2022-the-big-three-account-for-65-of-the-tota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lgcns.com/blog/cns-tech/aws-ambassador/40926/" TargetMode="External"/><Relationship Id="rId12" Type="http://schemas.openxmlformats.org/officeDocument/2006/relationships/hyperlink" Target="https://docs.aws.amazon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gloo.co.kr/security-information/%ED%81%B4%EB%9D%BC%EC%9A%B0%EB%93%9C-%EC%BB%B4%ED%93%A8%ED%8C%85-%ED%99%98%EA%B2%BD-%EC%B9%A8%ED%95%B4%EC%82%AC%EA%B3%A0-%EB%B6%84%EC%84%9D/" TargetMode="External"/><Relationship Id="rId11" Type="http://schemas.openxmlformats.org/officeDocument/2006/relationships/hyperlink" Target="https://boto3.amazonaws.com/v1/documentation/api/latest/reference/services/cloudtrail.html" TargetMode="External"/><Relationship Id="rId5" Type="http://schemas.openxmlformats.org/officeDocument/2006/relationships/hyperlink" Target="https://news.mt.co.kr/mtview.php?no=2022050915224197505" TargetMode="External"/><Relationship Id="rId10" Type="http://schemas.openxmlformats.org/officeDocument/2006/relationships/hyperlink" Target="https://boto3.amazonaws.com/v1/documentation/api/latest/index.html" TargetMode="External"/><Relationship Id="rId4" Type="http://schemas.openxmlformats.org/officeDocument/2006/relationships/hyperlink" Target="https://docs.aws.amazon.com/ko_kr/pythonsdk/?icmpid=docs_homepage_sdktoolkits" TargetMode="External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28.svg"/><Relationship Id="rId5" Type="http://schemas.openxmlformats.org/officeDocument/2006/relationships/image" Target="../media/image1.png"/><Relationship Id="rId10" Type="http://schemas.openxmlformats.org/officeDocument/2006/relationships/image" Target="../media/image127.png"/><Relationship Id="rId4" Type="http://schemas.openxmlformats.org/officeDocument/2006/relationships/image" Target="../media/image126.svg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jpe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hyperlink" Target="https://www.srgresearch.com/articles/q1-cloud-spending-grows-by-over-10-billion-from-2022-the-big-three-account-for-65-of-the-tota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1448" y="6014898"/>
            <a:ext cx="13605104" cy="100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9"/>
              </a:lnSpc>
            </a:pPr>
            <a:r>
              <a:rPr lang="en-US" sz="6199" spc="309">
                <a:solidFill>
                  <a:srgbClr val="000000"/>
                </a:solidFill>
                <a:latin typeface="Source Han Sans KR Heavy"/>
                <a:ea typeface="Source Han Sans KR Heavy"/>
              </a:rPr>
              <a:t> 로그를 활용한 AWS 보안 강화하기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5852" y="2894468"/>
            <a:ext cx="15856297" cy="1906582"/>
            <a:chOff x="0" y="0"/>
            <a:chExt cx="4176144" cy="502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6144" cy="502145"/>
            </a:xfrm>
            <a:custGeom>
              <a:avLst/>
              <a:gdLst/>
              <a:ahLst/>
              <a:cxnLst/>
              <a:rect l="l" t="t" r="r" b="b"/>
              <a:pathLst>
                <a:path w="4176144" h="502145">
                  <a:moveTo>
                    <a:pt x="0" y="0"/>
                  </a:moveTo>
                  <a:lnTo>
                    <a:pt x="4176144" y="0"/>
                  </a:lnTo>
                  <a:lnTo>
                    <a:pt x="4176144" y="502145"/>
                  </a:lnTo>
                  <a:lnTo>
                    <a:pt x="0" y="5021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76144" cy="54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6934374" y="8773346"/>
            <a:ext cx="4419251" cy="1113604"/>
          </a:xfrm>
          <a:custGeom>
            <a:avLst/>
            <a:gdLst/>
            <a:ahLst/>
            <a:cxnLst/>
            <a:rect l="l" t="t" r="r" b="b"/>
            <a:pathLst>
              <a:path w="4419251" h="1113604">
                <a:moveTo>
                  <a:pt x="0" y="0"/>
                </a:moveTo>
                <a:lnTo>
                  <a:pt x="4419252" y="0"/>
                </a:lnTo>
                <a:lnTo>
                  <a:pt x="4419252" y="1113604"/>
                </a:lnTo>
                <a:lnTo>
                  <a:pt x="0" y="1113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49185" y="9858375"/>
            <a:ext cx="5589630" cy="361435"/>
          </a:xfrm>
          <a:custGeom>
            <a:avLst/>
            <a:gdLst/>
            <a:ahLst/>
            <a:cxnLst/>
            <a:rect l="l" t="t" r="r" b="b"/>
            <a:pathLst>
              <a:path w="5589630" h="361435">
                <a:moveTo>
                  <a:pt x="0" y="0"/>
                </a:moveTo>
                <a:lnTo>
                  <a:pt x="5589630" y="0"/>
                </a:lnTo>
                <a:lnTo>
                  <a:pt x="5589630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4350" y="2386736"/>
            <a:ext cx="17259300" cy="27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27"/>
              </a:lnSpc>
            </a:pPr>
            <a:r>
              <a:rPr lang="en-US" sz="14091" spc="-704">
                <a:solidFill>
                  <a:srgbClr val="FFFFFF"/>
                </a:solidFill>
                <a:latin typeface="Black Han Sans"/>
              </a:rPr>
              <a:t>AWS CloudTrail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8300" y="-259678"/>
            <a:ext cx="19024600" cy="23933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158448" y="823505"/>
            <a:ext cx="293136" cy="205195"/>
          </a:xfrm>
          <a:custGeom>
            <a:avLst/>
            <a:gdLst/>
            <a:ahLst/>
            <a:cxnLst/>
            <a:rect l="l" t="t" r="r" b="b"/>
            <a:pathLst>
              <a:path w="293136" h="205195">
                <a:moveTo>
                  <a:pt x="0" y="0"/>
                </a:moveTo>
                <a:lnTo>
                  <a:pt x="293135" y="0"/>
                </a:lnTo>
                <a:lnTo>
                  <a:pt x="293135" y="205195"/>
                </a:lnTo>
                <a:lnTo>
                  <a:pt x="0" y="20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931" y="613151"/>
            <a:ext cx="3848530" cy="128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8"/>
              </a:lnSpc>
              <a:spcBef>
                <a:spcPct val="0"/>
              </a:spcBef>
            </a:pPr>
            <a:r>
              <a:rPr lang="en-US" sz="6332">
                <a:solidFill>
                  <a:srgbClr val="000000"/>
                </a:solidFill>
                <a:latin typeface="Black Han Sans"/>
              </a:rPr>
              <a:t>Timeline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ea typeface="Black Han Sans"/>
                </a:rPr>
                <a:t>프로젝트 일정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rot="-10800000">
            <a:off x="552674" y="9190187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18" name="AutoShape 18"/>
          <p:cNvSpPr/>
          <p:nvPr/>
        </p:nvSpPr>
        <p:spPr>
          <a:xfrm rot="-10800000">
            <a:off x="552674" y="8032354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19" name="AutoShape 19"/>
          <p:cNvSpPr/>
          <p:nvPr/>
        </p:nvSpPr>
        <p:spPr>
          <a:xfrm rot="-10800000">
            <a:off x="552674" y="6874522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20" name="AutoShape 20"/>
          <p:cNvSpPr/>
          <p:nvPr/>
        </p:nvSpPr>
        <p:spPr>
          <a:xfrm rot="-10800000">
            <a:off x="552674" y="5716690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21" name="AutoShape 21"/>
          <p:cNvSpPr/>
          <p:nvPr/>
        </p:nvSpPr>
        <p:spPr>
          <a:xfrm rot="-10800000">
            <a:off x="552674" y="4558857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22" name="AutoShape 22"/>
          <p:cNvSpPr/>
          <p:nvPr/>
        </p:nvSpPr>
        <p:spPr>
          <a:xfrm rot="-10800000">
            <a:off x="552674" y="3401025"/>
            <a:ext cx="16887056" cy="570699"/>
          </a:xfrm>
          <a:prstGeom prst="rect">
            <a:avLst/>
          </a:prstGeom>
          <a:solidFill>
            <a:srgbClr val="F1F1F1">
              <a:alpha val="42745"/>
            </a:srgbClr>
          </a:solidFill>
        </p:spPr>
      </p:sp>
      <p:sp>
        <p:nvSpPr>
          <p:cNvPr id="23" name="AutoShape 23"/>
          <p:cNvSpPr/>
          <p:nvPr/>
        </p:nvSpPr>
        <p:spPr>
          <a:xfrm>
            <a:off x="16113387" y="9149315"/>
            <a:ext cx="1326343" cy="611570"/>
          </a:xfrm>
          <a:prstGeom prst="rect">
            <a:avLst/>
          </a:prstGeom>
          <a:solidFill>
            <a:srgbClr val="0073BB"/>
          </a:solidFill>
        </p:spPr>
      </p:sp>
      <p:sp>
        <p:nvSpPr>
          <p:cNvPr id="24" name="AutoShape 24"/>
          <p:cNvSpPr/>
          <p:nvPr/>
        </p:nvSpPr>
        <p:spPr>
          <a:xfrm>
            <a:off x="11488601" y="8048548"/>
            <a:ext cx="5951129" cy="526778"/>
          </a:xfrm>
          <a:prstGeom prst="rect">
            <a:avLst/>
          </a:prstGeom>
          <a:solidFill>
            <a:srgbClr val="0073BB"/>
          </a:solidFill>
        </p:spPr>
      </p:sp>
      <p:sp>
        <p:nvSpPr>
          <p:cNvPr id="25" name="AutoShape 25"/>
          <p:cNvSpPr/>
          <p:nvPr/>
        </p:nvSpPr>
        <p:spPr>
          <a:xfrm>
            <a:off x="6604368" y="3426758"/>
            <a:ext cx="3127338" cy="519233"/>
          </a:xfrm>
          <a:prstGeom prst="rect">
            <a:avLst/>
          </a:prstGeom>
          <a:solidFill>
            <a:srgbClr val="0073BB"/>
          </a:solidFill>
          <a:ln cap="sq">
            <a:noFill/>
            <a:prstDash val="sysDot"/>
            <a:miter/>
          </a:ln>
        </p:spPr>
      </p:sp>
      <p:sp>
        <p:nvSpPr>
          <p:cNvPr id="26" name="AutoShape 26"/>
          <p:cNvSpPr/>
          <p:nvPr/>
        </p:nvSpPr>
        <p:spPr>
          <a:xfrm>
            <a:off x="10504431" y="6874522"/>
            <a:ext cx="5120042" cy="570699"/>
          </a:xfrm>
          <a:prstGeom prst="rect">
            <a:avLst/>
          </a:prstGeom>
          <a:solidFill>
            <a:srgbClr val="0073BB"/>
          </a:solidFill>
        </p:spPr>
      </p:sp>
      <p:sp>
        <p:nvSpPr>
          <p:cNvPr id="27" name="AutoShape 27"/>
          <p:cNvSpPr/>
          <p:nvPr/>
        </p:nvSpPr>
        <p:spPr>
          <a:xfrm>
            <a:off x="9802676" y="5737992"/>
            <a:ext cx="3789952" cy="549396"/>
          </a:xfrm>
          <a:prstGeom prst="rect">
            <a:avLst/>
          </a:prstGeom>
          <a:solidFill>
            <a:srgbClr val="0073BB"/>
          </a:solidFill>
        </p:spPr>
      </p:sp>
      <p:sp>
        <p:nvSpPr>
          <p:cNvPr id="28" name="AutoShape 28"/>
          <p:cNvSpPr/>
          <p:nvPr/>
        </p:nvSpPr>
        <p:spPr>
          <a:xfrm>
            <a:off x="12230993" y="9169751"/>
            <a:ext cx="1361635" cy="591135"/>
          </a:xfrm>
          <a:prstGeom prst="rect">
            <a:avLst/>
          </a:prstGeom>
          <a:solidFill>
            <a:srgbClr val="0073BB"/>
          </a:solidFill>
        </p:spPr>
      </p:sp>
      <p:sp>
        <p:nvSpPr>
          <p:cNvPr id="29" name="AutoShape 29"/>
          <p:cNvSpPr/>
          <p:nvPr/>
        </p:nvSpPr>
        <p:spPr>
          <a:xfrm flipH="1">
            <a:off x="9764576" y="3073726"/>
            <a:ext cx="19050" cy="708898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H="1">
            <a:off x="13611678" y="3073674"/>
            <a:ext cx="19050" cy="708898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6604368" y="4584591"/>
            <a:ext cx="3127338" cy="519233"/>
          </a:xfrm>
          <a:prstGeom prst="rect">
            <a:avLst/>
          </a:prstGeom>
          <a:solidFill>
            <a:srgbClr val="0073BB"/>
          </a:solidFill>
          <a:ln cap="sq">
            <a:noFill/>
            <a:prstDash val="sysDot"/>
            <a:miter/>
          </a:ln>
        </p:spPr>
      </p:sp>
      <p:sp>
        <p:nvSpPr>
          <p:cNvPr id="32" name="Freeform 32"/>
          <p:cNvSpPr/>
          <p:nvPr/>
        </p:nvSpPr>
        <p:spPr>
          <a:xfrm rot="-5496452">
            <a:off x="4044251" y="6214303"/>
            <a:ext cx="7276003" cy="542393"/>
          </a:xfrm>
          <a:custGeom>
            <a:avLst/>
            <a:gdLst/>
            <a:ahLst/>
            <a:cxnLst/>
            <a:rect l="l" t="t" r="r" b="b"/>
            <a:pathLst>
              <a:path w="7276003" h="542393">
                <a:moveTo>
                  <a:pt x="0" y="0"/>
                </a:moveTo>
                <a:lnTo>
                  <a:pt x="7276003" y="0"/>
                </a:lnTo>
                <a:lnTo>
                  <a:pt x="7276003" y="542393"/>
                </a:lnTo>
                <a:lnTo>
                  <a:pt x="0" y="542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33" name="TextBox 33"/>
          <p:cNvSpPr txBox="1"/>
          <p:nvPr/>
        </p:nvSpPr>
        <p:spPr>
          <a:xfrm>
            <a:off x="674044" y="3407572"/>
            <a:ext cx="3431200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ea typeface="210 네버랜드"/>
              </a:rPr>
              <a:t>클라우드 컴퓨팅 학습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4044" y="4568535"/>
            <a:ext cx="5417131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latin typeface="210 네버랜드"/>
                <a:ea typeface="210 네버랜드"/>
              </a:rPr>
              <a:t>AWS 클라우드 인프라 구축 실습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4044" y="5729615"/>
            <a:ext cx="4493261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ea typeface="210 네버랜드"/>
              </a:rPr>
              <a:t>프로젝트 계획 및 자료 수집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4044" y="6887447"/>
            <a:ext cx="2426950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ea typeface="210 네버랜드"/>
              </a:rPr>
              <a:t>프로젝트 연구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4044" y="8046998"/>
            <a:ext cx="3575401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ea typeface="210 네버랜드"/>
              </a:rPr>
              <a:t>프로그래밍 및 테스트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4044" y="9196734"/>
            <a:ext cx="1896964" cy="4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7">
                <a:solidFill>
                  <a:srgbClr val="232F32"/>
                </a:solidFill>
                <a:ea typeface="210 네버랜드"/>
              </a:rPr>
              <a:t>피드백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91175" y="2532770"/>
            <a:ext cx="1092127" cy="54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  <a:spcBef>
                <a:spcPct val="0"/>
              </a:spcBef>
            </a:pPr>
            <a:r>
              <a:rPr lang="en-US" sz="3078">
                <a:solidFill>
                  <a:srgbClr val="232F32"/>
                </a:solidFill>
                <a:latin typeface="210 네버랜드"/>
                <a:ea typeface="210 네버랜드"/>
              </a:rPr>
              <a:t>1주차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181204" y="2532770"/>
            <a:ext cx="1092127" cy="54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  <a:spcBef>
                <a:spcPct val="0"/>
              </a:spcBef>
            </a:pPr>
            <a:r>
              <a:rPr lang="en-US" sz="3078">
                <a:solidFill>
                  <a:srgbClr val="232F32"/>
                </a:solidFill>
                <a:latin typeface="210 네버랜드"/>
                <a:ea typeface="210 네버랜드"/>
              </a:rPr>
              <a:t>4주차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021260" y="2532770"/>
            <a:ext cx="1092127" cy="54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  <a:spcBef>
                <a:spcPct val="0"/>
              </a:spcBef>
            </a:pPr>
            <a:r>
              <a:rPr lang="en-US" sz="3078">
                <a:solidFill>
                  <a:srgbClr val="232F32"/>
                </a:solidFill>
                <a:latin typeface="210 네버랜드"/>
                <a:ea typeface="210 네버랜드"/>
              </a:rPr>
              <a:t>6주차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38866" y="2532770"/>
            <a:ext cx="1092127" cy="54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  <a:spcBef>
                <a:spcPct val="0"/>
              </a:spcBef>
            </a:pPr>
            <a:r>
              <a:rPr lang="en-US" sz="3078">
                <a:solidFill>
                  <a:srgbClr val="232F32"/>
                </a:solidFill>
                <a:latin typeface="210 네버랜드"/>
                <a:ea typeface="210 네버랜드"/>
              </a:rPr>
              <a:t>5주차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31585" y="153380"/>
            <a:ext cx="32727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개요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345557" y="153430"/>
            <a:ext cx="292777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일정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98325" y="0"/>
            <a:ext cx="11048993" cy="11929795"/>
            <a:chOff x="0" y="0"/>
            <a:chExt cx="14731990" cy="15906393"/>
          </a:xfrm>
        </p:grpSpPr>
        <p:sp>
          <p:nvSpPr>
            <p:cNvPr id="3" name="AutoShape 3"/>
            <p:cNvSpPr/>
            <p:nvPr/>
          </p:nvSpPr>
          <p:spPr>
            <a:xfrm>
              <a:off x="2495237" y="0"/>
              <a:ext cx="11155882" cy="15906393"/>
            </a:xfrm>
            <a:prstGeom prst="rect">
              <a:avLst/>
            </a:prstGeom>
            <a:solidFill>
              <a:srgbClr val="FFA500"/>
            </a:solidFill>
          </p:spPr>
        </p:sp>
        <p:sp>
          <p:nvSpPr>
            <p:cNvPr id="4" name="Freeform 4"/>
            <p:cNvSpPr/>
            <p:nvPr/>
          </p:nvSpPr>
          <p:spPr>
            <a:xfrm rot="2159129" flipH="1" flipV="1">
              <a:off x="2092313" y="2679514"/>
              <a:ext cx="10547364" cy="10547364"/>
            </a:xfrm>
            <a:custGeom>
              <a:avLst/>
              <a:gdLst/>
              <a:ahLst/>
              <a:cxnLst/>
              <a:rect l="l" t="t" r="r" b="b"/>
              <a:pathLst>
                <a:path w="10547364" h="10547364">
                  <a:moveTo>
                    <a:pt x="10547364" y="10547365"/>
                  </a:moveTo>
                  <a:lnTo>
                    <a:pt x="0" y="10547365"/>
                  </a:lnTo>
                  <a:lnTo>
                    <a:pt x="0" y="0"/>
                  </a:lnTo>
                  <a:lnTo>
                    <a:pt x="10547364" y="0"/>
                  </a:lnTo>
                  <a:lnTo>
                    <a:pt x="10547364" y="10547365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583" y="4552837"/>
            <a:ext cx="3441928" cy="344192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448" y="823505"/>
            <a:ext cx="293136" cy="205195"/>
          </a:xfrm>
          <a:custGeom>
            <a:avLst/>
            <a:gdLst/>
            <a:ahLst/>
            <a:cxnLst/>
            <a:rect l="l" t="t" r="r" b="b"/>
            <a:pathLst>
              <a:path w="293136" h="205195">
                <a:moveTo>
                  <a:pt x="0" y="0"/>
                </a:moveTo>
                <a:lnTo>
                  <a:pt x="293135" y="0"/>
                </a:lnTo>
                <a:lnTo>
                  <a:pt x="293135" y="205195"/>
                </a:lnTo>
                <a:lnTo>
                  <a:pt x="0" y="205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931" y="613151"/>
            <a:ext cx="3848530" cy="128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8"/>
              </a:lnSpc>
              <a:spcBef>
                <a:spcPct val="0"/>
              </a:spcBef>
            </a:pPr>
            <a:r>
              <a:rPr lang="en-US" sz="6332">
                <a:solidFill>
                  <a:srgbClr val="000000"/>
                </a:solidFill>
                <a:latin typeface="Black Han Sans"/>
              </a:rPr>
              <a:t>Timeline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ea typeface="Black Han Sans"/>
                </a:rPr>
                <a:t>팀 구성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343436" y="7531215"/>
            <a:ext cx="1106984" cy="927099"/>
          </a:xfrm>
          <a:custGeom>
            <a:avLst/>
            <a:gdLst/>
            <a:ahLst/>
            <a:cxnLst/>
            <a:rect l="l" t="t" r="r" b="b"/>
            <a:pathLst>
              <a:path w="1106984" h="927099">
                <a:moveTo>
                  <a:pt x="0" y="0"/>
                </a:moveTo>
                <a:lnTo>
                  <a:pt x="1106984" y="0"/>
                </a:lnTo>
                <a:lnTo>
                  <a:pt x="1106984" y="927099"/>
                </a:lnTo>
                <a:lnTo>
                  <a:pt x="0" y="927099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43436" y="2670242"/>
            <a:ext cx="927443" cy="1101714"/>
          </a:xfrm>
          <a:custGeom>
            <a:avLst/>
            <a:gdLst/>
            <a:ahLst/>
            <a:cxnLst/>
            <a:rect l="l" t="t" r="r" b="b"/>
            <a:pathLst>
              <a:path w="927443" h="1101714">
                <a:moveTo>
                  <a:pt x="0" y="0"/>
                </a:moveTo>
                <a:lnTo>
                  <a:pt x="927443" y="0"/>
                </a:lnTo>
                <a:lnTo>
                  <a:pt x="927443" y="1101714"/>
                </a:lnTo>
                <a:lnTo>
                  <a:pt x="0" y="11017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43436" y="5080617"/>
            <a:ext cx="957689" cy="957689"/>
          </a:xfrm>
          <a:custGeom>
            <a:avLst/>
            <a:gdLst/>
            <a:ahLst/>
            <a:cxnLst/>
            <a:rect l="l" t="t" r="r" b="b"/>
            <a:pathLst>
              <a:path w="957689" h="957689">
                <a:moveTo>
                  <a:pt x="0" y="0"/>
                </a:moveTo>
                <a:lnTo>
                  <a:pt x="957689" y="0"/>
                </a:lnTo>
                <a:lnTo>
                  <a:pt x="957689" y="957689"/>
                </a:lnTo>
                <a:lnTo>
                  <a:pt x="0" y="9576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845757" y="2900414"/>
            <a:ext cx="2233058" cy="78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6100" spc="-305">
                <a:solidFill>
                  <a:srgbClr val="F28705"/>
                </a:solidFill>
                <a:ea typeface="210 네버랜드"/>
              </a:rPr>
              <a:t>성혁준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45757" y="5314941"/>
            <a:ext cx="2233058" cy="78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6100" spc="-305">
                <a:solidFill>
                  <a:srgbClr val="F28705"/>
                </a:solidFill>
                <a:ea typeface="210 네버랜드"/>
              </a:rPr>
              <a:t>박대환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17025" y="6269048"/>
            <a:ext cx="924966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210 네버랜드 Bold"/>
                <a:ea typeface="210 네버랜드 Bold"/>
              </a:rPr>
              <a:t>자료 수집, 프로젝트 설계 및 연구, 프로젝트 감독,</a:t>
            </a:r>
          </a:p>
          <a:p>
            <a:pPr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210 네버랜드 Bold"/>
                <a:ea typeface="210 네버랜드 Bold"/>
              </a:rPr>
              <a:t>PPT 제작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17025" y="3849749"/>
            <a:ext cx="756475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210 네버랜드 Bold"/>
                <a:ea typeface="210 네버랜드 Bold"/>
              </a:rPr>
              <a:t>자료 수집, 프로젝트 설계 및 연구, </a:t>
            </a:r>
          </a:p>
          <a:p>
            <a:pPr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210 네버랜드 Bold"/>
                <a:ea typeface="210 네버랜드 Bold"/>
              </a:rPr>
              <a:t>보안 프로세스 설계, 파이썬 코딩 및 시연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31585" y="153380"/>
            <a:ext cx="384853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개요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345558" y="153431"/>
            <a:ext cx="476232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팀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구성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845757" y="7729572"/>
            <a:ext cx="2233058" cy="78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3"/>
              </a:lnSpc>
            </a:pPr>
            <a:r>
              <a:rPr lang="en-US" sz="6098" spc="-304">
                <a:solidFill>
                  <a:srgbClr val="F28705"/>
                </a:solidFill>
                <a:ea typeface="210 네버랜드"/>
              </a:rPr>
              <a:t>류승호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17025" y="8674050"/>
            <a:ext cx="883056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210 네버랜드 Bold"/>
                <a:ea typeface="210 네버랜드 Bold"/>
              </a:rPr>
              <a:t>자료 수집, 프로젝트 설계 및 연구, 파이썬 코딩,</a:t>
            </a:r>
          </a:p>
          <a:p>
            <a:pPr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ea typeface="210 네버랜드 Bold"/>
              </a:rPr>
              <a:t>프로젝트 발표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2894468"/>
            <a:ext cx="17259300" cy="2043919"/>
            <a:chOff x="0" y="0"/>
            <a:chExt cx="23012400" cy="2725225"/>
          </a:xfrm>
        </p:grpSpPr>
        <p:grpSp>
          <p:nvGrpSpPr>
            <p:cNvPr id="8" name="Group 8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8140714" y="0"/>
              <a:ext cx="3008414" cy="2542110"/>
            </a:xfrm>
            <a:custGeom>
              <a:avLst/>
              <a:gdLst/>
              <a:ahLst/>
              <a:cxnLst/>
              <a:rect l="l" t="t" r="r" b="b"/>
              <a:pathLst>
                <a:path w="3008414" h="2542110">
                  <a:moveTo>
                    <a:pt x="0" y="0"/>
                  </a:moveTo>
                  <a:lnTo>
                    <a:pt x="3008414" y="0"/>
                  </a:lnTo>
                  <a:lnTo>
                    <a:pt x="3008414" y="2542110"/>
                  </a:lnTo>
                  <a:lnTo>
                    <a:pt x="0" y="254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416626"/>
              <a:ext cx="23012400" cy="314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ea typeface="Black Han Sans"/>
                </a:rPr>
                <a:t>프로젝트 계획 수립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638" y="3430271"/>
            <a:ext cx="4400856" cy="4114800"/>
          </a:xfrm>
          <a:custGeom>
            <a:avLst/>
            <a:gdLst/>
            <a:ahLst/>
            <a:cxnLst/>
            <a:rect l="l" t="t" r="r" b="b"/>
            <a:pathLst>
              <a:path w="4400856" h="4114800">
                <a:moveTo>
                  <a:pt x="0" y="0"/>
                </a:moveTo>
                <a:lnTo>
                  <a:pt x="4400856" y="0"/>
                </a:lnTo>
                <a:lnTo>
                  <a:pt x="4400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919729" y="668005"/>
            <a:ext cx="12368271" cy="10117381"/>
            <a:chOff x="0" y="0"/>
            <a:chExt cx="16491028" cy="1348984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8608478"/>
              <a:ext cx="246356" cy="4881364"/>
              <a:chOff x="0" y="0"/>
              <a:chExt cx="48663" cy="9642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663" cy="964220"/>
              </a:xfrm>
              <a:custGeom>
                <a:avLst/>
                <a:gdLst/>
                <a:ahLst/>
                <a:cxnLst/>
                <a:rect l="l" t="t" r="r" b="b"/>
                <a:pathLst>
                  <a:path w="48663" h="964220">
                    <a:moveTo>
                      <a:pt x="0" y="0"/>
                    </a:moveTo>
                    <a:lnTo>
                      <a:pt x="48663" y="0"/>
                    </a:lnTo>
                    <a:lnTo>
                      <a:pt x="48663" y="964220"/>
                    </a:lnTo>
                    <a:lnTo>
                      <a:pt x="0" y="9642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48663" cy="945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2136583" y="1797925"/>
            <a:ext cx="1804965" cy="1376286"/>
          </a:xfrm>
          <a:custGeom>
            <a:avLst/>
            <a:gdLst/>
            <a:ahLst/>
            <a:cxnLst/>
            <a:rect l="l" t="t" r="r" b="b"/>
            <a:pathLst>
              <a:path w="1804965" h="1376286">
                <a:moveTo>
                  <a:pt x="0" y="0"/>
                </a:moveTo>
                <a:lnTo>
                  <a:pt x="1804965" y="0"/>
                </a:lnTo>
                <a:lnTo>
                  <a:pt x="1804965" y="1376286"/>
                </a:lnTo>
                <a:lnTo>
                  <a:pt x="0" y="1376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1585" y="153380"/>
            <a:ext cx="4440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계획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수립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12172" y="153380"/>
            <a:ext cx="500842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보안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사고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사례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분석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435061-F552-AFA6-F550-4ACE4B07B1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775237"/>
            <a:ext cx="10571027" cy="92215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6159" y="6673221"/>
            <a:ext cx="2693480" cy="2518404"/>
          </a:xfrm>
          <a:custGeom>
            <a:avLst/>
            <a:gdLst/>
            <a:ahLst/>
            <a:cxnLst/>
            <a:rect l="l" t="t" r="r" b="b"/>
            <a:pathLst>
              <a:path w="2693480" h="2518404">
                <a:moveTo>
                  <a:pt x="0" y="0"/>
                </a:moveTo>
                <a:lnTo>
                  <a:pt x="2693480" y="0"/>
                </a:lnTo>
                <a:lnTo>
                  <a:pt x="2693480" y="2518404"/>
                </a:lnTo>
                <a:lnTo>
                  <a:pt x="0" y="2518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46159" y="3009641"/>
            <a:ext cx="2693480" cy="2693480"/>
          </a:xfrm>
          <a:custGeom>
            <a:avLst/>
            <a:gdLst/>
            <a:ahLst/>
            <a:cxnLst/>
            <a:rect l="l" t="t" r="r" b="b"/>
            <a:pathLst>
              <a:path w="2693480" h="2693480">
                <a:moveTo>
                  <a:pt x="0" y="0"/>
                </a:moveTo>
                <a:lnTo>
                  <a:pt x="2693480" y="0"/>
                </a:lnTo>
                <a:lnTo>
                  <a:pt x="2693480" y="2693480"/>
                </a:lnTo>
                <a:lnTo>
                  <a:pt x="0" y="269348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931" y="613151"/>
            <a:ext cx="3848530" cy="128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8"/>
              </a:lnSpc>
              <a:spcBef>
                <a:spcPct val="0"/>
              </a:spcBef>
            </a:pPr>
            <a:r>
              <a:rPr lang="en-US" sz="6332">
                <a:solidFill>
                  <a:srgbClr val="000000"/>
                </a:solidFill>
                <a:latin typeface="Black Han Sans"/>
              </a:rPr>
              <a:t>Timeline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ea typeface="Black Han Sans"/>
                </a:rPr>
                <a:t>대응 방안 수립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67310" y="4590237"/>
            <a:ext cx="3074244" cy="3074244"/>
          </a:xfrm>
          <a:custGeom>
            <a:avLst/>
            <a:gdLst/>
            <a:ahLst/>
            <a:cxnLst/>
            <a:rect l="l" t="t" r="r" b="b"/>
            <a:pathLst>
              <a:path w="3074244" h="3074244">
                <a:moveTo>
                  <a:pt x="0" y="0"/>
                </a:moveTo>
                <a:lnTo>
                  <a:pt x="3074244" y="0"/>
                </a:lnTo>
                <a:lnTo>
                  <a:pt x="3074244" y="3074245"/>
                </a:lnTo>
                <a:lnTo>
                  <a:pt x="0" y="3074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6743103" y="4398387"/>
            <a:ext cx="4367812" cy="886443"/>
          </a:xfrm>
          <a:prstGeom prst="line">
            <a:avLst/>
          </a:prstGeom>
          <a:ln w="85725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6776876" y="6994290"/>
            <a:ext cx="4342565" cy="1002843"/>
          </a:xfrm>
          <a:prstGeom prst="line">
            <a:avLst/>
          </a:prstGeom>
          <a:ln w="85725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8262116" y="6870071"/>
            <a:ext cx="1278300" cy="1212787"/>
          </a:xfrm>
          <a:custGeom>
            <a:avLst/>
            <a:gdLst/>
            <a:ahLst/>
            <a:cxnLst/>
            <a:rect l="l" t="t" r="r" b="b"/>
            <a:pathLst>
              <a:path w="1278300" h="1212787">
                <a:moveTo>
                  <a:pt x="0" y="0"/>
                </a:moveTo>
                <a:lnTo>
                  <a:pt x="1278300" y="0"/>
                </a:lnTo>
                <a:lnTo>
                  <a:pt x="1278300" y="1212788"/>
                </a:lnTo>
                <a:lnTo>
                  <a:pt x="0" y="1212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181715" y="4180127"/>
            <a:ext cx="1358701" cy="1323284"/>
          </a:xfrm>
          <a:custGeom>
            <a:avLst/>
            <a:gdLst/>
            <a:ahLst/>
            <a:cxnLst/>
            <a:rect l="l" t="t" r="r" b="b"/>
            <a:pathLst>
              <a:path w="1358701" h="1323284">
                <a:moveTo>
                  <a:pt x="0" y="0"/>
                </a:moveTo>
                <a:lnTo>
                  <a:pt x="1358701" y="0"/>
                </a:lnTo>
                <a:lnTo>
                  <a:pt x="1358701" y="1323284"/>
                </a:lnTo>
                <a:lnTo>
                  <a:pt x="0" y="1323284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914131" y="8413377"/>
            <a:ext cx="757535" cy="669472"/>
          </a:xfrm>
          <a:custGeom>
            <a:avLst/>
            <a:gdLst/>
            <a:ahLst/>
            <a:cxnLst/>
            <a:rect l="l" t="t" r="r" b="b"/>
            <a:pathLst>
              <a:path w="757535" h="669472">
                <a:moveTo>
                  <a:pt x="0" y="0"/>
                </a:moveTo>
                <a:lnTo>
                  <a:pt x="757535" y="0"/>
                </a:lnTo>
                <a:lnTo>
                  <a:pt x="757535" y="669472"/>
                </a:lnTo>
                <a:lnTo>
                  <a:pt x="0" y="669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31585" y="153380"/>
            <a:ext cx="5050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계획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수립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412173" y="153381"/>
            <a:ext cx="272242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대응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방안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수립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53196" y="5731696"/>
            <a:ext cx="2693480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Amazon Ember Bold"/>
              </a:rPr>
              <a:t>허가된 사용자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46159" y="9286875"/>
            <a:ext cx="2693480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Amazon Ember Bold"/>
              </a:rPr>
              <a:t>비허가 사용자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67310" y="7760596"/>
            <a:ext cx="307424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Amazon Ember Bold"/>
              </a:rPr>
              <a:t>인스턴스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0645">
            <a:off x="15530813" y="7988506"/>
            <a:ext cx="1046197" cy="1046197"/>
          </a:xfrm>
          <a:custGeom>
            <a:avLst/>
            <a:gdLst/>
            <a:ahLst/>
            <a:cxnLst/>
            <a:rect l="l" t="t" r="r" b="b"/>
            <a:pathLst>
              <a:path w="1046197" h="1046197">
                <a:moveTo>
                  <a:pt x="0" y="0"/>
                </a:moveTo>
                <a:lnTo>
                  <a:pt x="1046196" y="0"/>
                </a:lnTo>
                <a:lnTo>
                  <a:pt x="1046196" y="1046197"/>
                </a:lnTo>
                <a:lnTo>
                  <a:pt x="0" y="1046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18673">
            <a:off x="16238052" y="8009662"/>
            <a:ext cx="1025041" cy="1025041"/>
          </a:xfrm>
          <a:custGeom>
            <a:avLst/>
            <a:gdLst/>
            <a:ahLst/>
            <a:cxnLst/>
            <a:rect l="l" t="t" r="r" b="b"/>
            <a:pathLst>
              <a:path w="1025041" h="1025041">
                <a:moveTo>
                  <a:pt x="0" y="0"/>
                </a:moveTo>
                <a:lnTo>
                  <a:pt x="1025040" y="0"/>
                </a:lnTo>
                <a:lnTo>
                  <a:pt x="1025040" y="1025041"/>
                </a:lnTo>
                <a:lnTo>
                  <a:pt x="0" y="102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6640" y="2925309"/>
            <a:ext cx="2334247" cy="2367123"/>
          </a:xfrm>
          <a:custGeom>
            <a:avLst/>
            <a:gdLst/>
            <a:ahLst/>
            <a:cxnLst/>
            <a:rect l="l" t="t" r="r" b="b"/>
            <a:pathLst>
              <a:path w="2334247" h="2367123">
                <a:moveTo>
                  <a:pt x="0" y="0"/>
                </a:moveTo>
                <a:lnTo>
                  <a:pt x="2334247" y="0"/>
                </a:lnTo>
                <a:lnTo>
                  <a:pt x="2334247" y="2367124"/>
                </a:lnTo>
                <a:lnTo>
                  <a:pt x="0" y="23671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04" r="-7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08783" y="2940209"/>
            <a:ext cx="2337323" cy="2337323"/>
          </a:xfrm>
          <a:custGeom>
            <a:avLst/>
            <a:gdLst/>
            <a:ahLst/>
            <a:cxnLst/>
            <a:rect l="l" t="t" r="r" b="b"/>
            <a:pathLst>
              <a:path w="2337323" h="2337323">
                <a:moveTo>
                  <a:pt x="0" y="0"/>
                </a:moveTo>
                <a:lnTo>
                  <a:pt x="2337323" y="0"/>
                </a:lnTo>
                <a:lnTo>
                  <a:pt x="2337323" y="2337323"/>
                </a:lnTo>
                <a:lnTo>
                  <a:pt x="0" y="233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3936085" y="5745836"/>
            <a:ext cx="641948" cy="427698"/>
          </a:xfrm>
          <a:custGeom>
            <a:avLst/>
            <a:gdLst/>
            <a:ahLst/>
            <a:cxnLst/>
            <a:rect l="l" t="t" r="r" b="b"/>
            <a:pathLst>
              <a:path w="641948" h="427698">
                <a:moveTo>
                  <a:pt x="0" y="0"/>
                </a:moveTo>
                <a:lnTo>
                  <a:pt x="641947" y="0"/>
                </a:lnTo>
                <a:lnTo>
                  <a:pt x="641947" y="427698"/>
                </a:lnTo>
                <a:lnTo>
                  <a:pt x="0" y="427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6640" y="5387074"/>
            <a:ext cx="2334247" cy="4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5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210 네버랜드 Bold"/>
              </a:rPr>
              <a:t>Boto3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91041" y="6575633"/>
            <a:ext cx="4932035" cy="2995472"/>
          </a:xfrm>
          <a:custGeom>
            <a:avLst/>
            <a:gdLst/>
            <a:ahLst/>
            <a:cxnLst/>
            <a:rect l="l" t="t" r="r" b="b"/>
            <a:pathLst>
              <a:path w="4932035" h="2995472">
                <a:moveTo>
                  <a:pt x="0" y="0"/>
                </a:moveTo>
                <a:lnTo>
                  <a:pt x="4932035" y="0"/>
                </a:lnTo>
                <a:lnTo>
                  <a:pt x="4932035" y="2995472"/>
                </a:lnTo>
                <a:lnTo>
                  <a:pt x="0" y="2995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137295" y="4278780"/>
            <a:ext cx="932896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0"/>
              </a:lnSpc>
              <a:spcBef>
                <a:spcPct val="0"/>
              </a:spcBef>
            </a:pPr>
            <a:r>
              <a:rPr lang="en-US" sz="4350">
                <a:solidFill>
                  <a:srgbClr val="000000"/>
                </a:solidFill>
                <a:latin typeface="210 네버랜드 Bold"/>
              </a:rPr>
              <a:t>Boto3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6585" y="924001"/>
            <a:ext cx="472410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ea typeface="Black Han Sans"/>
              </a:rPr>
              <a:t>시스템 자동화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37855" y="3895981"/>
            <a:ext cx="238407" cy="4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Amazon Ember Bold"/>
              </a:rPr>
              <a:t>+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08783" y="5353732"/>
            <a:ext cx="2334247" cy="4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5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210 네버랜드 Bold"/>
              </a:rPr>
              <a:t>Python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31585" y="153381"/>
            <a:ext cx="480571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계획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수립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412173" y="153381"/>
            <a:ext cx="412725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시스템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자동화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137295" y="5051603"/>
            <a:ext cx="9328965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mazon Ember"/>
              </a:rPr>
              <a:t>Python </a:t>
            </a:r>
            <a:r>
              <a:rPr lang="en-US" sz="3500">
                <a:solidFill>
                  <a:srgbClr val="000000"/>
                </a:solidFill>
                <a:latin typeface="Amazon Ember Bold"/>
                <a:ea typeface="Amazon Ember Bold"/>
              </a:rPr>
              <a:t>AWS SDK(소프트웨어 개발 키트)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mazon Ember"/>
                <a:ea typeface="Amazon Ember"/>
              </a:rPr>
              <a:t>프로그래밍 방식으로 AWS 리소스 관리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ea typeface="Amazon Ember"/>
              </a:rPr>
              <a:t>특정 이벤트에 대한 자동 응답 구현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2894468"/>
            <a:ext cx="17259300" cy="2043807"/>
            <a:chOff x="0" y="0"/>
            <a:chExt cx="23012400" cy="2725076"/>
          </a:xfrm>
        </p:grpSpPr>
        <p:grpSp>
          <p:nvGrpSpPr>
            <p:cNvPr id="8" name="Group 8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-416626"/>
              <a:ext cx="23012400" cy="3141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ea typeface="Black Han Sans"/>
                </a:rPr>
                <a:t>프로젝트 실행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97552" y="0"/>
              <a:ext cx="2540191" cy="2540191"/>
            </a:xfrm>
            <a:custGeom>
              <a:avLst/>
              <a:gdLst/>
              <a:ahLst/>
              <a:cxnLst/>
              <a:rect l="l" t="t" r="r" b="b"/>
              <a:pathLst>
                <a:path w="2540191" h="2540191">
                  <a:moveTo>
                    <a:pt x="0" y="0"/>
                  </a:moveTo>
                  <a:lnTo>
                    <a:pt x="2540191" y="0"/>
                  </a:lnTo>
                  <a:lnTo>
                    <a:pt x="2540191" y="2540191"/>
                  </a:lnTo>
                  <a:lnTo>
                    <a:pt x="0" y="2540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1585" y="153380"/>
            <a:ext cx="459259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41056" y="153381"/>
            <a:ext cx="516514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프로그래밍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프로세스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68697" y="2727331"/>
            <a:ext cx="1778026" cy="1778026"/>
          </a:xfrm>
          <a:custGeom>
            <a:avLst/>
            <a:gdLst/>
            <a:ahLst/>
            <a:cxnLst/>
            <a:rect l="l" t="t" r="r" b="b"/>
            <a:pathLst>
              <a:path w="1778026" h="1778026">
                <a:moveTo>
                  <a:pt x="0" y="0"/>
                </a:moveTo>
                <a:lnTo>
                  <a:pt x="1778026" y="0"/>
                </a:lnTo>
                <a:lnTo>
                  <a:pt x="1778026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24183" y="2727331"/>
            <a:ext cx="1778026" cy="1778026"/>
          </a:xfrm>
          <a:custGeom>
            <a:avLst/>
            <a:gdLst/>
            <a:ahLst/>
            <a:cxnLst/>
            <a:rect l="l" t="t" r="r" b="b"/>
            <a:pathLst>
              <a:path w="1778026" h="1778026">
                <a:moveTo>
                  <a:pt x="0" y="0"/>
                </a:moveTo>
                <a:lnTo>
                  <a:pt x="1778026" y="0"/>
                </a:lnTo>
                <a:lnTo>
                  <a:pt x="1778026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24369" y="2727331"/>
            <a:ext cx="1930171" cy="1778026"/>
          </a:xfrm>
          <a:custGeom>
            <a:avLst/>
            <a:gdLst/>
            <a:ahLst/>
            <a:cxnLst/>
            <a:rect l="l" t="t" r="r" b="b"/>
            <a:pathLst>
              <a:path w="1930171" h="1778026">
                <a:moveTo>
                  <a:pt x="0" y="0"/>
                </a:moveTo>
                <a:lnTo>
                  <a:pt x="1930171" y="0"/>
                </a:lnTo>
                <a:lnTo>
                  <a:pt x="1930171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4278" b="-427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94958" y="4973144"/>
            <a:ext cx="994596" cy="935575"/>
          </a:xfrm>
          <a:custGeom>
            <a:avLst/>
            <a:gdLst/>
            <a:ahLst/>
            <a:cxnLst/>
            <a:rect l="l" t="t" r="r" b="b"/>
            <a:pathLst>
              <a:path w="994596" h="935575">
                <a:moveTo>
                  <a:pt x="0" y="0"/>
                </a:moveTo>
                <a:lnTo>
                  <a:pt x="994595" y="0"/>
                </a:lnTo>
                <a:lnTo>
                  <a:pt x="994595" y="935576"/>
                </a:lnTo>
                <a:lnTo>
                  <a:pt x="0" y="93557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630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80797" y="4973144"/>
            <a:ext cx="935575" cy="935575"/>
          </a:xfrm>
          <a:custGeom>
            <a:avLst/>
            <a:gdLst/>
            <a:ahLst/>
            <a:cxnLst/>
            <a:rect l="l" t="t" r="r" b="b"/>
            <a:pathLst>
              <a:path w="935575" h="935575">
                <a:moveTo>
                  <a:pt x="0" y="0"/>
                </a:moveTo>
                <a:lnTo>
                  <a:pt x="935575" y="0"/>
                </a:lnTo>
                <a:lnTo>
                  <a:pt x="935575" y="935576"/>
                </a:lnTo>
                <a:lnTo>
                  <a:pt x="0" y="935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868697" y="6759293"/>
            <a:ext cx="1778026" cy="1778026"/>
          </a:xfrm>
          <a:custGeom>
            <a:avLst/>
            <a:gdLst/>
            <a:ahLst/>
            <a:cxnLst/>
            <a:rect l="l" t="t" r="r" b="b"/>
            <a:pathLst>
              <a:path w="1778026" h="1778026">
                <a:moveTo>
                  <a:pt x="0" y="0"/>
                </a:moveTo>
                <a:lnTo>
                  <a:pt x="1778026" y="0"/>
                </a:lnTo>
                <a:lnTo>
                  <a:pt x="1778026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24183" y="6778343"/>
            <a:ext cx="1778026" cy="1778026"/>
          </a:xfrm>
          <a:custGeom>
            <a:avLst/>
            <a:gdLst/>
            <a:ahLst/>
            <a:cxnLst/>
            <a:rect l="l" t="t" r="r" b="b"/>
            <a:pathLst>
              <a:path w="1778026" h="1778026">
                <a:moveTo>
                  <a:pt x="0" y="0"/>
                </a:moveTo>
                <a:lnTo>
                  <a:pt x="1778026" y="0"/>
                </a:lnTo>
                <a:lnTo>
                  <a:pt x="1778026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45409" y="8931019"/>
            <a:ext cx="935575" cy="935575"/>
          </a:xfrm>
          <a:custGeom>
            <a:avLst/>
            <a:gdLst/>
            <a:ahLst/>
            <a:cxnLst/>
            <a:rect l="l" t="t" r="r" b="b"/>
            <a:pathLst>
              <a:path w="935575" h="935575">
                <a:moveTo>
                  <a:pt x="0" y="0"/>
                </a:moveTo>
                <a:lnTo>
                  <a:pt x="935575" y="0"/>
                </a:lnTo>
                <a:lnTo>
                  <a:pt x="935575" y="935576"/>
                </a:lnTo>
                <a:lnTo>
                  <a:pt x="0" y="935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900441" y="6778343"/>
            <a:ext cx="1778026" cy="1778026"/>
          </a:xfrm>
          <a:custGeom>
            <a:avLst/>
            <a:gdLst/>
            <a:ahLst/>
            <a:cxnLst/>
            <a:rect l="l" t="t" r="r" b="b"/>
            <a:pathLst>
              <a:path w="1778026" h="1778026">
                <a:moveTo>
                  <a:pt x="0" y="0"/>
                </a:moveTo>
                <a:lnTo>
                  <a:pt x="1778026" y="0"/>
                </a:lnTo>
                <a:lnTo>
                  <a:pt x="1778026" y="1778026"/>
                </a:lnTo>
                <a:lnTo>
                  <a:pt x="0" y="1778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68697" y="4524407"/>
            <a:ext cx="177802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S3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24183" y="4524407"/>
            <a:ext cx="177802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CloudTrail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2518" y="4522294"/>
            <a:ext cx="193017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EventBridge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8697" y="8575382"/>
            <a:ext cx="177802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Lambda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24183" y="8575419"/>
            <a:ext cx="177802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EC2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12228" y="9822145"/>
            <a:ext cx="120193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Instance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94958" y="6023020"/>
            <a:ext cx="99459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Rule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19463" y="6023020"/>
            <a:ext cx="1658243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Event bus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92255" y="8670669"/>
            <a:ext cx="1750695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mazon Ember"/>
              </a:rPr>
              <a:t>IAM</a:t>
            </a:r>
          </a:p>
        </p:txBody>
      </p:sp>
      <p:sp>
        <p:nvSpPr>
          <p:cNvPr id="28" name="AutoShape 28"/>
          <p:cNvSpPr/>
          <p:nvPr/>
        </p:nvSpPr>
        <p:spPr>
          <a:xfrm>
            <a:off x="4378908" y="3616344"/>
            <a:ext cx="27545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336415" y="3597294"/>
            <a:ext cx="27545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4378908" y="7629256"/>
            <a:ext cx="27545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10336415" y="7648306"/>
            <a:ext cx="27545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H="1">
            <a:off x="4378908" y="4523803"/>
            <a:ext cx="8707276" cy="22545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3" name="Group 33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596585" y="924001"/>
            <a:ext cx="701754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ea typeface="Black Han Sans"/>
              </a:rPr>
              <a:t>프로그래밍 프로세스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1585" y="153381"/>
            <a:ext cx="3221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40759" y="162316"/>
            <a:ext cx="51654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S3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버킷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831859" y="2934937"/>
            <a:ext cx="12857443" cy="5803257"/>
            <a:chOff x="0" y="0"/>
            <a:chExt cx="17143257" cy="773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25910" cy="6725910"/>
            </a:xfrm>
            <a:custGeom>
              <a:avLst/>
              <a:gdLst/>
              <a:ahLst/>
              <a:cxnLst/>
              <a:rect l="l" t="t" r="r" b="b"/>
              <a:pathLst>
                <a:path w="6725910" h="6725910">
                  <a:moveTo>
                    <a:pt x="0" y="0"/>
                  </a:moveTo>
                  <a:lnTo>
                    <a:pt x="6725910" y="0"/>
                  </a:lnTo>
                  <a:lnTo>
                    <a:pt x="6725910" y="6725910"/>
                  </a:lnTo>
                  <a:lnTo>
                    <a:pt x="0" y="6725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417347" y="0"/>
              <a:ext cx="6725910" cy="6725910"/>
            </a:xfrm>
            <a:custGeom>
              <a:avLst/>
              <a:gdLst/>
              <a:ahLst/>
              <a:cxnLst/>
              <a:rect l="l" t="t" r="r" b="b"/>
              <a:pathLst>
                <a:path w="6725910" h="6725910">
                  <a:moveTo>
                    <a:pt x="0" y="0"/>
                  </a:moveTo>
                  <a:lnTo>
                    <a:pt x="6725910" y="0"/>
                  </a:lnTo>
                  <a:lnTo>
                    <a:pt x="6725910" y="6725910"/>
                  </a:lnTo>
                  <a:lnTo>
                    <a:pt x="0" y="6725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6773535"/>
              <a:ext cx="6725910" cy="964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Amazon Ember"/>
                </a:rPr>
                <a:t>S3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417347" y="6773535"/>
              <a:ext cx="6725910" cy="964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Amazon Ember"/>
                </a:rPr>
                <a:t>CloudTrail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0494" y="1992675"/>
            <a:ext cx="15987011" cy="6301650"/>
          </a:xfrm>
          <a:custGeom>
            <a:avLst/>
            <a:gdLst/>
            <a:ahLst/>
            <a:cxnLst/>
            <a:rect l="l" t="t" r="r" b="b"/>
            <a:pathLst>
              <a:path w="15987011" h="6301650">
                <a:moveTo>
                  <a:pt x="0" y="0"/>
                </a:moveTo>
                <a:lnTo>
                  <a:pt x="15987012" y="0"/>
                </a:lnTo>
                <a:lnTo>
                  <a:pt x="15987012" y="6301650"/>
                </a:lnTo>
                <a:lnTo>
                  <a:pt x="0" y="630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35760" y="2997387"/>
            <a:ext cx="15023540" cy="5373419"/>
            <a:chOff x="0" y="0"/>
            <a:chExt cx="3956817" cy="1415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56817" cy="1415222"/>
            </a:xfrm>
            <a:custGeom>
              <a:avLst/>
              <a:gdLst/>
              <a:ahLst/>
              <a:cxnLst/>
              <a:rect l="l" t="t" r="r" b="b"/>
              <a:pathLst>
                <a:path w="3956817" h="1415222">
                  <a:moveTo>
                    <a:pt x="10306" y="0"/>
                  </a:moveTo>
                  <a:lnTo>
                    <a:pt x="3946511" y="0"/>
                  </a:lnTo>
                  <a:cubicBezTo>
                    <a:pt x="3949244" y="0"/>
                    <a:pt x="3951865" y="1086"/>
                    <a:pt x="3953798" y="3019"/>
                  </a:cubicBezTo>
                  <a:cubicBezTo>
                    <a:pt x="3955731" y="4951"/>
                    <a:pt x="3956817" y="7573"/>
                    <a:pt x="3956817" y="10306"/>
                  </a:cubicBezTo>
                  <a:lnTo>
                    <a:pt x="3956817" y="1404915"/>
                  </a:lnTo>
                  <a:cubicBezTo>
                    <a:pt x="3956817" y="1407649"/>
                    <a:pt x="3955731" y="1410270"/>
                    <a:pt x="3953798" y="1412203"/>
                  </a:cubicBezTo>
                  <a:cubicBezTo>
                    <a:pt x="3951865" y="1414136"/>
                    <a:pt x="3949244" y="1415222"/>
                    <a:pt x="3946511" y="1415222"/>
                  </a:cubicBezTo>
                  <a:lnTo>
                    <a:pt x="10306" y="1415222"/>
                  </a:lnTo>
                  <a:cubicBezTo>
                    <a:pt x="4614" y="1415222"/>
                    <a:pt x="0" y="1410607"/>
                    <a:pt x="0" y="1404915"/>
                  </a:cubicBezTo>
                  <a:lnTo>
                    <a:pt x="0" y="10306"/>
                  </a:lnTo>
                  <a:cubicBezTo>
                    <a:pt x="0" y="7573"/>
                    <a:pt x="1086" y="4951"/>
                    <a:pt x="3019" y="3019"/>
                  </a:cubicBezTo>
                  <a:cubicBezTo>
                    <a:pt x="4951" y="1086"/>
                    <a:pt x="7573" y="0"/>
                    <a:pt x="103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3956817" cy="1396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31585" y="153381"/>
            <a:ext cx="2916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40759" y="162317"/>
            <a:ext cx="3946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S3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버킷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4933" y="2418579"/>
            <a:ext cx="3109158" cy="53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테스트 및 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24933" y="4138880"/>
            <a:ext cx="3109158" cy="53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프로젝트 회고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24933" y="7582663"/>
            <a:ext cx="1895755" cy="5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latin typeface="Source Han Sans KR Bold"/>
              </a:rPr>
              <a:t>Q &amp;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81752" y="4112749"/>
            <a:ext cx="3057507" cy="53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프로젝트 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81752" y="5864439"/>
            <a:ext cx="4697730" cy="5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프로젝트 계획 수립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1752" y="7582597"/>
            <a:ext cx="3462978" cy="5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프로젝트 실행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338590" y="2637028"/>
            <a:ext cx="8090" cy="5078183"/>
          </a:xfrm>
          <a:prstGeom prst="line">
            <a:avLst/>
          </a:prstGeom>
          <a:ln w="9525" cap="flat">
            <a:solidFill>
              <a:srgbClr val="2A2E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10220659" y="5967486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0222681" y="4241795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0220659" y="2513023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0214591" y="7685644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3089341" y="2761020"/>
            <a:ext cx="8090" cy="5078183"/>
          </a:xfrm>
          <a:prstGeom prst="line">
            <a:avLst/>
          </a:prstGeom>
          <a:ln w="9525" cap="flat">
            <a:solidFill>
              <a:srgbClr val="2A2E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2971410" y="5967486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2971410" y="4215664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971410" y="2521487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2971410" y="7685644"/>
            <a:ext cx="247997" cy="247997"/>
          </a:xfrm>
          <a:custGeom>
            <a:avLst/>
            <a:gdLst/>
            <a:ahLst/>
            <a:cxnLst/>
            <a:rect l="l" t="t" r="r" b="b"/>
            <a:pathLst>
              <a:path w="247997" h="247997">
                <a:moveTo>
                  <a:pt x="0" y="0"/>
                </a:moveTo>
                <a:lnTo>
                  <a:pt x="247997" y="0"/>
                </a:lnTo>
                <a:lnTo>
                  <a:pt x="247997" y="247997"/>
                </a:lnTo>
                <a:lnTo>
                  <a:pt x="0" y="24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51128"/>
            <a:ext cx="53921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Amazon Ember Bold"/>
              </a:rPr>
              <a:t>목차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8184005" y="4249677"/>
            <a:ext cx="34470216" cy="9552120"/>
            <a:chOff x="0" y="0"/>
            <a:chExt cx="45960288" cy="12736160"/>
          </a:xfrm>
        </p:grpSpPr>
        <p:sp>
          <p:nvSpPr>
            <p:cNvPr id="20" name="AutoShape 20"/>
            <p:cNvSpPr/>
            <p:nvPr/>
          </p:nvSpPr>
          <p:spPr>
            <a:xfrm>
              <a:off x="10637137" y="7495922"/>
              <a:ext cx="24933741" cy="1048609"/>
            </a:xfrm>
            <a:prstGeom prst="rect">
              <a:avLst/>
            </a:prstGeom>
            <a:solidFill>
              <a:srgbClr val="232F3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6469493" cy="10972800"/>
            </a:xfrm>
            <a:custGeom>
              <a:avLst/>
              <a:gdLst/>
              <a:ahLst/>
              <a:cxnLst/>
              <a:rect l="l" t="t" r="r" b="b"/>
              <a:pathLst>
                <a:path w="16469493" h="10972800">
                  <a:moveTo>
                    <a:pt x="0" y="0"/>
                  </a:moveTo>
                  <a:lnTo>
                    <a:pt x="16469493" y="0"/>
                  </a:lnTo>
                  <a:lnTo>
                    <a:pt x="1646949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flipH="1">
              <a:off x="9898955" y="357351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8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8" y="5486400"/>
                  </a:lnTo>
                  <a:lnTo>
                    <a:pt x="6570538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1146693">
              <a:off x="10402767" y="560009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4" y="0"/>
                  </a:lnTo>
                  <a:lnTo>
                    <a:pt x="3594494" y="3645121"/>
                  </a:lnTo>
                  <a:lnTo>
                    <a:pt x="0" y="364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9490794" y="1763360"/>
              <a:ext cx="16469493" cy="10972800"/>
            </a:xfrm>
            <a:custGeom>
              <a:avLst/>
              <a:gdLst/>
              <a:ahLst/>
              <a:cxnLst/>
              <a:rect l="l" t="t" r="r" b="b"/>
              <a:pathLst>
                <a:path w="16469493" h="10972800">
                  <a:moveTo>
                    <a:pt x="0" y="0"/>
                  </a:moveTo>
                  <a:lnTo>
                    <a:pt x="16469494" y="0"/>
                  </a:lnTo>
                  <a:lnTo>
                    <a:pt x="1646949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9738521" y="357351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243461">
              <a:off x="33131080" y="588193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60" y="0"/>
                  </a:lnTo>
                  <a:lnTo>
                    <a:pt x="2735660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581752" y="2418579"/>
            <a:ext cx="5018709" cy="53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latin typeface="Source Han Sans KR Bold"/>
                <a:ea typeface="Source Han Sans KR Bold"/>
              </a:rPr>
              <a:t>AWS CloudTrail 소개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24933" y="5859532"/>
            <a:ext cx="1895755" cy="5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7"/>
              </a:lnSpc>
            </a:pPr>
            <a:r>
              <a:rPr lang="en-US" sz="3997">
                <a:solidFill>
                  <a:srgbClr val="454C57"/>
                </a:solidFill>
                <a:ea typeface="Source Han Sans KR Bold"/>
              </a:rPr>
              <a:t>참고자료</a:t>
            </a:r>
          </a:p>
        </p:txBody>
      </p:sp>
    </p:spTree>
  </p:cSld>
  <p:clrMapOvr>
    <a:masterClrMapping/>
  </p:clrMapOvr>
  <p:transition spd="med">
    <p:cover dir="l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112" y="1990162"/>
            <a:ext cx="16019776" cy="6306675"/>
          </a:xfrm>
          <a:custGeom>
            <a:avLst/>
            <a:gdLst/>
            <a:ahLst/>
            <a:cxnLst/>
            <a:rect l="l" t="t" r="r" b="b"/>
            <a:pathLst>
              <a:path w="16019776" h="6306675">
                <a:moveTo>
                  <a:pt x="0" y="0"/>
                </a:moveTo>
                <a:lnTo>
                  <a:pt x="16019776" y="0"/>
                </a:lnTo>
                <a:lnTo>
                  <a:pt x="16019776" y="6306676"/>
                </a:lnTo>
                <a:lnTo>
                  <a:pt x="0" y="630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31859" y="2305847"/>
            <a:ext cx="14427441" cy="4250655"/>
            <a:chOff x="0" y="0"/>
            <a:chExt cx="3799820" cy="11195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99820" cy="1119514"/>
            </a:xfrm>
            <a:custGeom>
              <a:avLst/>
              <a:gdLst/>
              <a:ahLst/>
              <a:cxnLst/>
              <a:rect l="l" t="t" r="r" b="b"/>
              <a:pathLst>
                <a:path w="3799820" h="1119514">
                  <a:moveTo>
                    <a:pt x="10732" y="0"/>
                  </a:moveTo>
                  <a:lnTo>
                    <a:pt x="3789088" y="0"/>
                  </a:lnTo>
                  <a:cubicBezTo>
                    <a:pt x="3795015" y="0"/>
                    <a:pt x="3799820" y="4805"/>
                    <a:pt x="3799820" y="10732"/>
                  </a:cubicBezTo>
                  <a:lnTo>
                    <a:pt x="3799820" y="1108782"/>
                  </a:lnTo>
                  <a:cubicBezTo>
                    <a:pt x="3799820" y="1111628"/>
                    <a:pt x="3798689" y="1114358"/>
                    <a:pt x="3796677" y="1116371"/>
                  </a:cubicBezTo>
                  <a:cubicBezTo>
                    <a:pt x="3794664" y="1118383"/>
                    <a:pt x="3791934" y="1119514"/>
                    <a:pt x="3789088" y="1119514"/>
                  </a:cubicBezTo>
                  <a:lnTo>
                    <a:pt x="10732" y="1119514"/>
                  </a:lnTo>
                  <a:cubicBezTo>
                    <a:pt x="7886" y="1119514"/>
                    <a:pt x="5156" y="1118383"/>
                    <a:pt x="3143" y="1116371"/>
                  </a:cubicBezTo>
                  <a:cubicBezTo>
                    <a:pt x="1131" y="1114358"/>
                    <a:pt x="0" y="1111628"/>
                    <a:pt x="0" y="1108782"/>
                  </a:cubicBezTo>
                  <a:lnTo>
                    <a:pt x="0" y="10732"/>
                  </a:lnTo>
                  <a:cubicBezTo>
                    <a:pt x="0" y="7886"/>
                    <a:pt x="1131" y="5156"/>
                    <a:pt x="3143" y="3143"/>
                  </a:cubicBezTo>
                  <a:cubicBezTo>
                    <a:pt x="5156" y="1131"/>
                    <a:pt x="7886" y="0"/>
                    <a:pt x="107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3799820" cy="1100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31585" y="153381"/>
            <a:ext cx="493510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40759" y="162316"/>
            <a:ext cx="28794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S3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버킷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0560" y="1959032"/>
            <a:ext cx="12543569" cy="5574013"/>
          </a:xfrm>
          <a:custGeom>
            <a:avLst/>
            <a:gdLst/>
            <a:ahLst/>
            <a:cxnLst/>
            <a:rect l="l" t="t" r="r" b="b"/>
            <a:pathLst>
              <a:path w="12543569" h="5574013">
                <a:moveTo>
                  <a:pt x="0" y="0"/>
                </a:moveTo>
                <a:lnTo>
                  <a:pt x="12543569" y="0"/>
                </a:lnTo>
                <a:lnTo>
                  <a:pt x="12543569" y="5574013"/>
                </a:lnTo>
                <a:lnTo>
                  <a:pt x="0" y="557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331585" y="153381"/>
            <a:ext cx="2840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40759" y="162316"/>
            <a:ext cx="2803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S3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버킷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08230" y="909035"/>
            <a:ext cx="13271540" cy="8229600"/>
          </a:xfrm>
          <a:custGeom>
            <a:avLst/>
            <a:gdLst/>
            <a:ahLst/>
            <a:cxnLst/>
            <a:rect l="l" t="t" r="r" b="b"/>
            <a:pathLst>
              <a:path w="13271540" h="8229600">
                <a:moveTo>
                  <a:pt x="0" y="0"/>
                </a:moveTo>
                <a:lnTo>
                  <a:pt x="13271540" y="0"/>
                </a:lnTo>
                <a:lnTo>
                  <a:pt x="132715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0229" y="4102999"/>
            <a:ext cx="9448351" cy="4851045"/>
            <a:chOff x="0" y="0"/>
            <a:chExt cx="2488455" cy="1277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8455" cy="1277641"/>
            </a:xfrm>
            <a:custGeom>
              <a:avLst/>
              <a:gdLst/>
              <a:ahLst/>
              <a:cxnLst/>
              <a:rect l="l" t="t" r="r" b="b"/>
              <a:pathLst>
                <a:path w="2488455" h="1277641">
                  <a:moveTo>
                    <a:pt x="16388" y="0"/>
                  </a:moveTo>
                  <a:lnTo>
                    <a:pt x="2472067" y="0"/>
                  </a:lnTo>
                  <a:cubicBezTo>
                    <a:pt x="2476413" y="0"/>
                    <a:pt x="2480581" y="1727"/>
                    <a:pt x="2483655" y="4800"/>
                  </a:cubicBezTo>
                  <a:cubicBezTo>
                    <a:pt x="2486728" y="7873"/>
                    <a:pt x="2488455" y="12042"/>
                    <a:pt x="2488455" y="16388"/>
                  </a:cubicBezTo>
                  <a:lnTo>
                    <a:pt x="2488455" y="1261254"/>
                  </a:lnTo>
                  <a:cubicBezTo>
                    <a:pt x="2488455" y="1265600"/>
                    <a:pt x="2486728" y="1269768"/>
                    <a:pt x="2483655" y="1272842"/>
                  </a:cubicBezTo>
                  <a:cubicBezTo>
                    <a:pt x="2480581" y="1275915"/>
                    <a:pt x="2476413" y="1277641"/>
                    <a:pt x="2472067" y="1277641"/>
                  </a:cubicBezTo>
                  <a:lnTo>
                    <a:pt x="16388" y="1277641"/>
                  </a:lnTo>
                  <a:cubicBezTo>
                    <a:pt x="12042" y="1277641"/>
                    <a:pt x="7873" y="1275915"/>
                    <a:pt x="4800" y="1272842"/>
                  </a:cubicBezTo>
                  <a:cubicBezTo>
                    <a:pt x="1727" y="1269768"/>
                    <a:pt x="0" y="1265600"/>
                    <a:pt x="0" y="1261254"/>
                  </a:cubicBezTo>
                  <a:lnTo>
                    <a:pt x="0" y="16388"/>
                  </a:lnTo>
                  <a:cubicBezTo>
                    <a:pt x="0" y="12042"/>
                    <a:pt x="1727" y="7873"/>
                    <a:pt x="4800" y="4800"/>
                  </a:cubicBezTo>
                  <a:cubicBezTo>
                    <a:pt x="7873" y="1727"/>
                    <a:pt x="12042" y="0"/>
                    <a:pt x="163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488455" cy="1258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31585" y="153381"/>
            <a:ext cx="4669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40758" y="162317"/>
            <a:ext cx="3412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8" name="Freeform 8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331585" y="153381"/>
            <a:ext cx="300917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40758" y="162317"/>
            <a:ext cx="46320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2508230" y="909035"/>
            <a:ext cx="13271540" cy="8229600"/>
          </a:xfrm>
          <a:custGeom>
            <a:avLst/>
            <a:gdLst/>
            <a:ahLst/>
            <a:cxnLst/>
            <a:rect l="l" t="t" r="r" b="b"/>
            <a:pathLst>
              <a:path w="13271540" h="8229600">
                <a:moveTo>
                  <a:pt x="0" y="0"/>
                </a:moveTo>
                <a:lnTo>
                  <a:pt x="13271540" y="0"/>
                </a:lnTo>
                <a:lnTo>
                  <a:pt x="132715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75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504284" y="1829571"/>
            <a:ext cx="13279433" cy="6818028"/>
            <a:chOff x="0" y="0"/>
            <a:chExt cx="17705910" cy="909070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705910" cy="9090704"/>
            </a:xfrm>
            <a:custGeom>
              <a:avLst/>
              <a:gdLst/>
              <a:ahLst/>
              <a:cxnLst/>
              <a:rect l="l" t="t" r="r" b="b"/>
              <a:pathLst>
                <a:path w="17705910" h="9090704">
                  <a:moveTo>
                    <a:pt x="0" y="0"/>
                  </a:moveTo>
                  <a:lnTo>
                    <a:pt x="17705910" y="0"/>
                  </a:lnTo>
                  <a:lnTo>
                    <a:pt x="17705910" y="9090704"/>
                  </a:lnTo>
                  <a:lnTo>
                    <a:pt x="0" y="9090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17705910" cy="9090704"/>
              <a:chOff x="0" y="0"/>
              <a:chExt cx="2488455" cy="127764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488455" cy="1277641"/>
              </a:xfrm>
              <a:custGeom>
                <a:avLst/>
                <a:gdLst/>
                <a:ahLst/>
                <a:cxnLst/>
                <a:rect l="l" t="t" r="r" b="b"/>
                <a:pathLst>
                  <a:path w="2488455" h="1277641">
                    <a:moveTo>
                      <a:pt x="16112" y="0"/>
                    </a:moveTo>
                    <a:lnTo>
                      <a:pt x="2472342" y="0"/>
                    </a:lnTo>
                    <a:cubicBezTo>
                      <a:pt x="2476615" y="0"/>
                      <a:pt x="2480714" y="1698"/>
                      <a:pt x="2483735" y="4719"/>
                    </a:cubicBezTo>
                    <a:cubicBezTo>
                      <a:pt x="2486757" y="7741"/>
                      <a:pt x="2488455" y="11839"/>
                      <a:pt x="2488455" y="16112"/>
                    </a:cubicBezTo>
                    <a:lnTo>
                      <a:pt x="2488455" y="1261529"/>
                    </a:lnTo>
                    <a:cubicBezTo>
                      <a:pt x="2488455" y="1270428"/>
                      <a:pt x="2481241" y="1277641"/>
                      <a:pt x="2472342" y="1277641"/>
                    </a:cubicBezTo>
                    <a:lnTo>
                      <a:pt x="16112" y="1277641"/>
                    </a:lnTo>
                    <a:cubicBezTo>
                      <a:pt x="7214" y="1277641"/>
                      <a:pt x="0" y="1270428"/>
                      <a:pt x="0" y="1261529"/>
                    </a:cubicBezTo>
                    <a:lnTo>
                      <a:pt x="0" y="16112"/>
                    </a:lnTo>
                    <a:cubicBezTo>
                      <a:pt x="0" y="7214"/>
                      <a:pt x="7214" y="0"/>
                      <a:pt x="1611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19050"/>
                <a:ext cx="2488455" cy="12585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1013" y="1449403"/>
            <a:ext cx="13788673" cy="7388194"/>
          </a:xfrm>
          <a:custGeom>
            <a:avLst/>
            <a:gdLst/>
            <a:ahLst/>
            <a:cxnLst/>
            <a:rect l="l" t="t" r="r" b="b"/>
            <a:pathLst>
              <a:path w="13788673" h="7388194">
                <a:moveTo>
                  <a:pt x="0" y="0"/>
                </a:moveTo>
                <a:lnTo>
                  <a:pt x="13788673" y="0"/>
                </a:lnTo>
                <a:lnTo>
                  <a:pt x="13788673" y="7388194"/>
                </a:lnTo>
                <a:lnTo>
                  <a:pt x="0" y="738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27321" y="1712381"/>
            <a:ext cx="13399562" cy="6487722"/>
            <a:chOff x="0" y="0"/>
            <a:chExt cx="3288381" cy="1592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8381" cy="1592149"/>
            </a:xfrm>
            <a:custGeom>
              <a:avLst/>
              <a:gdLst/>
              <a:ahLst/>
              <a:cxnLst/>
              <a:rect l="l" t="t" r="r" b="b"/>
              <a:pathLst>
                <a:path w="3288381" h="1592149">
                  <a:moveTo>
                    <a:pt x="11555" y="0"/>
                  </a:moveTo>
                  <a:lnTo>
                    <a:pt x="3276826" y="0"/>
                  </a:lnTo>
                  <a:cubicBezTo>
                    <a:pt x="3279890" y="0"/>
                    <a:pt x="3282830" y="1217"/>
                    <a:pt x="3284997" y="3385"/>
                  </a:cubicBezTo>
                  <a:cubicBezTo>
                    <a:pt x="3287164" y="5552"/>
                    <a:pt x="3288381" y="8491"/>
                    <a:pt x="3288381" y="11555"/>
                  </a:cubicBezTo>
                  <a:lnTo>
                    <a:pt x="3288381" y="1580594"/>
                  </a:lnTo>
                  <a:cubicBezTo>
                    <a:pt x="3288381" y="1583659"/>
                    <a:pt x="3287164" y="1586598"/>
                    <a:pt x="3284997" y="1588765"/>
                  </a:cubicBezTo>
                  <a:cubicBezTo>
                    <a:pt x="3282830" y="1590932"/>
                    <a:pt x="3279890" y="1592149"/>
                    <a:pt x="3276826" y="1592149"/>
                  </a:cubicBezTo>
                  <a:lnTo>
                    <a:pt x="11555" y="1592149"/>
                  </a:lnTo>
                  <a:cubicBezTo>
                    <a:pt x="5174" y="1592149"/>
                    <a:pt x="0" y="1586976"/>
                    <a:pt x="0" y="1580594"/>
                  </a:cubicBezTo>
                  <a:lnTo>
                    <a:pt x="0" y="11555"/>
                  </a:lnTo>
                  <a:cubicBezTo>
                    <a:pt x="0" y="8491"/>
                    <a:pt x="1217" y="5552"/>
                    <a:pt x="3385" y="3385"/>
                  </a:cubicBezTo>
                  <a:cubicBezTo>
                    <a:pt x="5552" y="1217"/>
                    <a:pt x="8491" y="0"/>
                    <a:pt x="115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3288381" cy="1573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31585" y="153381"/>
            <a:ext cx="3907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40759" y="162317"/>
            <a:ext cx="2716508" cy="3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0758" y="153381"/>
            <a:ext cx="8365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333239" y="8020858"/>
            <a:ext cx="1668177" cy="1668177"/>
          </a:xfrm>
          <a:custGeom>
            <a:avLst/>
            <a:gdLst/>
            <a:ahLst/>
            <a:cxnLst/>
            <a:rect l="l" t="t" r="r" b="b"/>
            <a:pathLst>
              <a:path w="1668177" h="1668177">
                <a:moveTo>
                  <a:pt x="0" y="0"/>
                </a:moveTo>
                <a:lnTo>
                  <a:pt x="1668178" y="0"/>
                </a:lnTo>
                <a:lnTo>
                  <a:pt x="1668178" y="1668177"/>
                </a:lnTo>
                <a:lnTo>
                  <a:pt x="0" y="166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05633" y="8020858"/>
            <a:ext cx="1649127" cy="1649127"/>
          </a:xfrm>
          <a:custGeom>
            <a:avLst/>
            <a:gdLst/>
            <a:ahLst/>
            <a:cxnLst/>
            <a:rect l="l" t="t" r="r" b="b"/>
            <a:pathLst>
              <a:path w="1649127" h="1649127">
                <a:moveTo>
                  <a:pt x="0" y="0"/>
                </a:moveTo>
                <a:lnTo>
                  <a:pt x="1649128" y="0"/>
                </a:lnTo>
                <a:lnTo>
                  <a:pt x="1649128" y="1649127"/>
                </a:lnTo>
                <a:lnTo>
                  <a:pt x="0" y="1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33239" y="1669185"/>
            <a:ext cx="5621521" cy="5608774"/>
          </a:xfrm>
          <a:custGeom>
            <a:avLst/>
            <a:gdLst/>
            <a:ahLst/>
            <a:cxnLst/>
            <a:rect l="l" t="t" r="r" b="b"/>
            <a:pathLst>
              <a:path w="5621521" h="5608774">
                <a:moveTo>
                  <a:pt x="0" y="0"/>
                </a:moveTo>
                <a:lnTo>
                  <a:pt x="5621522" y="0"/>
                </a:lnTo>
                <a:lnTo>
                  <a:pt x="5621522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31585" y="153381"/>
            <a:ext cx="3145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46517" y="7325584"/>
            <a:ext cx="5608244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mazon Ember"/>
              </a:rPr>
              <a:t>EventBridge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00311" y="1277287"/>
            <a:ext cx="12887377" cy="7732426"/>
          </a:xfrm>
          <a:custGeom>
            <a:avLst/>
            <a:gdLst/>
            <a:ahLst/>
            <a:cxnLst/>
            <a:rect l="l" t="t" r="r" b="b"/>
            <a:pathLst>
              <a:path w="12887377" h="7732426">
                <a:moveTo>
                  <a:pt x="0" y="0"/>
                </a:moveTo>
                <a:lnTo>
                  <a:pt x="12887378" y="0"/>
                </a:lnTo>
                <a:lnTo>
                  <a:pt x="12887378" y="7732426"/>
                </a:lnTo>
                <a:lnTo>
                  <a:pt x="0" y="7732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122242" y="1644067"/>
            <a:ext cx="11345816" cy="7045387"/>
            <a:chOff x="0" y="0"/>
            <a:chExt cx="2988198" cy="1855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88198" cy="1855575"/>
            </a:xfrm>
            <a:custGeom>
              <a:avLst/>
              <a:gdLst/>
              <a:ahLst/>
              <a:cxnLst/>
              <a:rect l="l" t="t" r="r" b="b"/>
              <a:pathLst>
                <a:path w="2988198" h="1855575">
                  <a:moveTo>
                    <a:pt x="13647" y="0"/>
                  </a:moveTo>
                  <a:lnTo>
                    <a:pt x="2974551" y="0"/>
                  </a:lnTo>
                  <a:cubicBezTo>
                    <a:pt x="2982088" y="0"/>
                    <a:pt x="2988198" y="6110"/>
                    <a:pt x="2988198" y="13647"/>
                  </a:cubicBezTo>
                  <a:lnTo>
                    <a:pt x="2988198" y="1841928"/>
                  </a:lnTo>
                  <a:cubicBezTo>
                    <a:pt x="2988198" y="1845548"/>
                    <a:pt x="2986761" y="1849019"/>
                    <a:pt x="2984201" y="1851578"/>
                  </a:cubicBezTo>
                  <a:cubicBezTo>
                    <a:pt x="2981642" y="1854137"/>
                    <a:pt x="2978171" y="1855575"/>
                    <a:pt x="2974551" y="1855575"/>
                  </a:cubicBezTo>
                  <a:lnTo>
                    <a:pt x="13647" y="1855575"/>
                  </a:lnTo>
                  <a:cubicBezTo>
                    <a:pt x="6110" y="1855575"/>
                    <a:pt x="0" y="1849465"/>
                    <a:pt x="0" y="1841928"/>
                  </a:cubicBezTo>
                  <a:lnTo>
                    <a:pt x="0" y="13647"/>
                  </a:lnTo>
                  <a:cubicBezTo>
                    <a:pt x="0" y="6110"/>
                    <a:pt x="6110" y="0"/>
                    <a:pt x="13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2988198" cy="183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340758" y="153381"/>
            <a:ext cx="6994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24" name="Freeform 24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331585" y="153381"/>
            <a:ext cx="300917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17676" y="2192151"/>
            <a:ext cx="12852648" cy="5902697"/>
          </a:xfrm>
          <a:custGeom>
            <a:avLst/>
            <a:gdLst/>
            <a:ahLst/>
            <a:cxnLst/>
            <a:rect l="l" t="t" r="r" b="b"/>
            <a:pathLst>
              <a:path w="12852648" h="5902697">
                <a:moveTo>
                  <a:pt x="0" y="0"/>
                </a:moveTo>
                <a:lnTo>
                  <a:pt x="12852648" y="0"/>
                </a:lnTo>
                <a:lnTo>
                  <a:pt x="12852648" y="5902698"/>
                </a:lnTo>
                <a:lnTo>
                  <a:pt x="0" y="5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200479" y="2876306"/>
            <a:ext cx="10230932" cy="4952536"/>
            <a:chOff x="0" y="0"/>
            <a:chExt cx="2694567" cy="1304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94567" cy="1304372"/>
            </a:xfrm>
            <a:custGeom>
              <a:avLst/>
              <a:gdLst/>
              <a:ahLst/>
              <a:cxnLst/>
              <a:rect l="l" t="t" r="r" b="b"/>
              <a:pathLst>
                <a:path w="2694567" h="1304372">
                  <a:moveTo>
                    <a:pt x="15134" y="0"/>
                  </a:moveTo>
                  <a:lnTo>
                    <a:pt x="2679432" y="0"/>
                  </a:lnTo>
                  <a:cubicBezTo>
                    <a:pt x="2683446" y="0"/>
                    <a:pt x="2687295" y="1595"/>
                    <a:pt x="2690134" y="4433"/>
                  </a:cubicBezTo>
                  <a:cubicBezTo>
                    <a:pt x="2692972" y="7271"/>
                    <a:pt x="2694567" y="11120"/>
                    <a:pt x="2694567" y="15134"/>
                  </a:cubicBezTo>
                  <a:lnTo>
                    <a:pt x="2694567" y="1289237"/>
                  </a:lnTo>
                  <a:cubicBezTo>
                    <a:pt x="2694567" y="1293251"/>
                    <a:pt x="2692972" y="1297101"/>
                    <a:pt x="2690134" y="1299939"/>
                  </a:cubicBezTo>
                  <a:cubicBezTo>
                    <a:pt x="2687295" y="1302777"/>
                    <a:pt x="2683446" y="1304372"/>
                    <a:pt x="2679432" y="1304372"/>
                  </a:cubicBezTo>
                  <a:lnTo>
                    <a:pt x="15134" y="1304372"/>
                  </a:lnTo>
                  <a:cubicBezTo>
                    <a:pt x="11120" y="1304372"/>
                    <a:pt x="7271" y="1302777"/>
                    <a:pt x="4433" y="1299939"/>
                  </a:cubicBezTo>
                  <a:cubicBezTo>
                    <a:pt x="1595" y="1297101"/>
                    <a:pt x="0" y="1293251"/>
                    <a:pt x="0" y="1289237"/>
                  </a:cubicBezTo>
                  <a:lnTo>
                    <a:pt x="0" y="15134"/>
                  </a:lnTo>
                  <a:cubicBezTo>
                    <a:pt x="0" y="11120"/>
                    <a:pt x="1595" y="7271"/>
                    <a:pt x="4433" y="4433"/>
                  </a:cubicBezTo>
                  <a:cubicBezTo>
                    <a:pt x="7271" y="1595"/>
                    <a:pt x="11120" y="0"/>
                    <a:pt x="15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694567" cy="1285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40758" y="153381"/>
            <a:ext cx="829668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2" name="Freeform 12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31585" y="153381"/>
            <a:ext cx="26882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4842" y="809459"/>
            <a:ext cx="11218317" cy="8668083"/>
          </a:xfrm>
          <a:custGeom>
            <a:avLst/>
            <a:gdLst/>
            <a:ahLst/>
            <a:cxnLst/>
            <a:rect l="l" t="t" r="r" b="b"/>
            <a:pathLst>
              <a:path w="11218317" h="8668083">
                <a:moveTo>
                  <a:pt x="0" y="0"/>
                </a:moveTo>
                <a:lnTo>
                  <a:pt x="11218316" y="0"/>
                </a:lnTo>
                <a:lnTo>
                  <a:pt x="11218316" y="8668082"/>
                </a:lnTo>
                <a:lnTo>
                  <a:pt x="0" y="866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772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594187" y="3952061"/>
            <a:ext cx="8324606" cy="4263894"/>
            <a:chOff x="0" y="0"/>
            <a:chExt cx="2192489" cy="11230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2489" cy="1123001"/>
            </a:xfrm>
            <a:custGeom>
              <a:avLst/>
              <a:gdLst/>
              <a:ahLst/>
              <a:cxnLst/>
              <a:rect l="l" t="t" r="r" b="b"/>
              <a:pathLst>
                <a:path w="2192489" h="1123001">
                  <a:moveTo>
                    <a:pt x="18600" y="0"/>
                  </a:moveTo>
                  <a:lnTo>
                    <a:pt x="2173889" y="0"/>
                  </a:lnTo>
                  <a:cubicBezTo>
                    <a:pt x="2184161" y="0"/>
                    <a:pt x="2192489" y="8328"/>
                    <a:pt x="2192489" y="18600"/>
                  </a:cubicBezTo>
                  <a:lnTo>
                    <a:pt x="2192489" y="1104401"/>
                  </a:lnTo>
                  <a:cubicBezTo>
                    <a:pt x="2192489" y="1109334"/>
                    <a:pt x="2190529" y="1114065"/>
                    <a:pt x="2187041" y="1117553"/>
                  </a:cubicBezTo>
                  <a:cubicBezTo>
                    <a:pt x="2183553" y="1121041"/>
                    <a:pt x="2178822" y="1123001"/>
                    <a:pt x="2173889" y="1123001"/>
                  </a:cubicBezTo>
                  <a:lnTo>
                    <a:pt x="18600" y="1123001"/>
                  </a:lnTo>
                  <a:cubicBezTo>
                    <a:pt x="13667" y="1123001"/>
                    <a:pt x="8936" y="1121041"/>
                    <a:pt x="5448" y="1117553"/>
                  </a:cubicBezTo>
                  <a:cubicBezTo>
                    <a:pt x="1960" y="1114065"/>
                    <a:pt x="0" y="1109334"/>
                    <a:pt x="0" y="1104401"/>
                  </a:cubicBezTo>
                  <a:lnTo>
                    <a:pt x="0" y="18600"/>
                  </a:lnTo>
                  <a:cubicBezTo>
                    <a:pt x="0" y="8328"/>
                    <a:pt x="8328" y="0"/>
                    <a:pt x="186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192489" cy="1103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40759" y="153381"/>
            <a:ext cx="861565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2" name="Freeform 12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31585" y="153382"/>
            <a:ext cx="3983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5660" y="2821922"/>
            <a:ext cx="11396680" cy="4643156"/>
          </a:xfrm>
          <a:custGeom>
            <a:avLst/>
            <a:gdLst/>
            <a:ahLst/>
            <a:cxnLst/>
            <a:rect l="l" t="t" r="r" b="b"/>
            <a:pathLst>
              <a:path w="11396680" h="4643156">
                <a:moveTo>
                  <a:pt x="0" y="0"/>
                </a:moveTo>
                <a:lnTo>
                  <a:pt x="11396680" y="0"/>
                </a:lnTo>
                <a:lnTo>
                  <a:pt x="11396680" y="4643156"/>
                </a:lnTo>
                <a:lnTo>
                  <a:pt x="0" y="464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9" name="Freeform 9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340758" y="153381"/>
            <a:ext cx="6841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21" name="Freeform 2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331585" y="153382"/>
            <a:ext cx="4745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15852" y="2894468"/>
            <a:ext cx="15856297" cy="1906582"/>
            <a:chOff x="0" y="0"/>
            <a:chExt cx="4176144" cy="502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6144" cy="502145"/>
            </a:xfrm>
            <a:custGeom>
              <a:avLst/>
              <a:gdLst/>
              <a:ahLst/>
              <a:cxnLst/>
              <a:rect l="l" t="t" r="r" b="b"/>
              <a:pathLst>
                <a:path w="4176144" h="502145">
                  <a:moveTo>
                    <a:pt x="0" y="0"/>
                  </a:moveTo>
                  <a:lnTo>
                    <a:pt x="4176144" y="0"/>
                  </a:lnTo>
                  <a:lnTo>
                    <a:pt x="4176144" y="502145"/>
                  </a:lnTo>
                  <a:lnTo>
                    <a:pt x="0" y="502145"/>
                  </a:lnTo>
                  <a:close/>
                </a:path>
              </a:pathLst>
            </a:custGeom>
            <a:solidFill>
              <a:srgbClr val="2A2E3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76144" cy="54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350" y="2443886"/>
            <a:ext cx="17259300" cy="249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07"/>
              </a:lnSpc>
            </a:pPr>
            <a:r>
              <a:rPr lang="en-US" sz="12791" spc="-639">
                <a:solidFill>
                  <a:srgbClr val="FFFFFF"/>
                </a:solidFill>
                <a:latin typeface="Black Han Sans"/>
                <a:ea typeface="Black Han Sans"/>
              </a:rPr>
              <a:t>AWS CloudTrail 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759790" y="6929809"/>
            <a:ext cx="19807579" cy="4360166"/>
            <a:chOff x="0" y="0"/>
            <a:chExt cx="26410106" cy="5813555"/>
          </a:xfrm>
        </p:grpSpPr>
        <p:sp>
          <p:nvSpPr>
            <p:cNvPr id="12" name="Freeform 12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784099">
              <a:off x="516926" y="1704156"/>
              <a:ext cx="3735453" cy="3735453"/>
            </a:xfrm>
            <a:custGeom>
              <a:avLst/>
              <a:gdLst/>
              <a:ahLst/>
              <a:cxnLst/>
              <a:rect l="l" t="t" r="r" b="b"/>
              <a:pathLst>
                <a:path w="3735453" h="3735453">
                  <a:moveTo>
                    <a:pt x="0" y="0"/>
                  </a:moveTo>
                  <a:lnTo>
                    <a:pt x="3735453" y="0"/>
                  </a:lnTo>
                  <a:lnTo>
                    <a:pt x="3735453" y="3735454"/>
                  </a:lnTo>
                  <a:lnTo>
                    <a:pt x="0" y="373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med">
    <p:cover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73528" y="1625780"/>
            <a:ext cx="8940944" cy="7035440"/>
          </a:xfrm>
          <a:custGeom>
            <a:avLst/>
            <a:gdLst/>
            <a:ahLst/>
            <a:cxnLst/>
            <a:rect l="l" t="t" r="r" b="b"/>
            <a:pathLst>
              <a:path w="8940944" h="7035440">
                <a:moveTo>
                  <a:pt x="0" y="0"/>
                </a:moveTo>
                <a:lnTo>
                  <a:pt x="8940944" y="0"/>
                </a:lnTo>
                <a:lnTo>
                  <a:pt x="8940944" y="7035440"/>
                </a:lnTo>
                <a:lnTo>
                  <a:pt x="0" y="703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0758" y="153381"/>
            <a:ext cx="8137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및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EventBridge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규칙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31585" y="153381"/>
            <a:ext cx="2840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6517" y="7773777"/>
            <a:ext cx="5608244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mazon Ember"/>
              </a:rPr>
              <a:t>Lambda</a:t>
            </a:r>
          </a:p>
        </p:txBody>
      </p:sp>
      <p:sp>
        <p:nvSpPr>
          <p:cNvPr id="8" name="Freeform 8"/>
          <p:cNvSpPr/>
          <p:nvPr/>
        </p:nvSpPr>
        <p:spPr>
          <a:xfrm>
            <a:off x="6346517" y="2106824"/>
            <a:ext cx="5608244" cy="5619327"/>
          </a:xfrm>
          <a:custGeom>
            <a:avLst/>
            <a:gdLst/>
            <a:ahLst/>
            <a:cxnLst/>
            <a:rect l="l" t="t" r="r" b="b"/>
            <a:pathLst>
              <a:path w="5608244" h="5619327">
                <a:moveTo>
                  <a:pt x="0" y="0"/>
                </a:moveTo>
                <a:lnTo>
                  <a:pt x="5608244" y="0"/>
                </a:lnTo>
                <a:lnTo>
                  <a:pt x="5608244" y="5619328"/>
                </a:lnTo>
                <a:lnTo>
                  <a:pt x="0" y="561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40759" y="153381"/>
            <a:ext cx="2650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Lambda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31585" y="153381"/>
            <a:ext cx="3145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8268" y="1476604"/>
            <a:ext cx="9491464" cy="7333792"/>
          </a:xfrm>
          <a:custGeom>
            <a:avLst/>
            <a:gdLst/>
            <a:ahLst/>
            <a:cxnLst/>
            <a:rect l="l" t="t" r="r" b="b"/>
            <a:pathLst>
              <a:path w="9491464" h="7333792">
                <a:moveTo>
                  <a:pt x="0" y="0"/>
                </a:moveTo>
                <a:lnTo>
                  <a:pt x="9491464" y="0"/>
                </a:lnTo>
                <a:lnTo>
                  <a:pt x="9491464" y="7333792"/>
                </a:lnTo>
                <a:lnTo>
                  <a:pt x="0" y="73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772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9" name="Freeform 9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340759" y="153380"/>
            <a:ext cx="311818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Lambda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21" name="Freeform 2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331585" y="153381"/>
            <a:ext cx="3297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7464" y="1476604"/>
            <a:ext cx="10374386" cy="7333792"/>
          </a:xfrm>
          <a:custGeom>
            <a:avLst/>
            <a:gdLst/>
            <a:ahLst/>
            <a:cxnLst/>
            <a:rect l="l" t="t" r="r" b="b"/>
            <a:pathLst>
              <a:path w="10374386" h="7333792">
                <a:moveTo>
                  <a:pt x="0" y="0"/>
                </a:moveTo>
                <a:lnTo>
                  <a:pt x="10374386" y="0"/>
                </a:lnTo>
                <a:lnTo>
                  <a:pt x="10374386" y="7333792"/>
                </a:lnTo>
                <a:lnTo>
                  <a:pt x="0" y="73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213" r="-951" b="-12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9" name="Freeform 9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340759" y="153381"/>
            <a:ext cx="3412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Lambda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생성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21" name="Freeform 2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331585" y="153381"/>
            <a:ext cx="251387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3109" y="8006976"/>
            <a:ext cx="1927952" cy="1919458"/>
          </a:xfrm>
          <a:custGeom>
            <a:avLst/>
            <a:gdLst/>
            <a:ahLst/>
            <a:cxnLst/>
            <a:rect l="l" t="t" r="r" b="b"/>
            <a:pathLst>
              <a:path w="1927952" h="1919458">
                <a:moveTo>
                  <a:pt x="0" y="0"/>
                </a:moveTo>
                <a:lnTo>
                  <a:pt x="1927952" y="0"/>
                </a:lnTo>
                <a:lnTo>
                  <a:pt x="1927952" y="1919458"/>
                </a:lnTo>
                <a:lnTo>
                  <a:pt x="0" y="191945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15901" y="1547794"/>
            <a:ext cx="5502367" cy="5490807"/>
          </a:xfrm>
          <a:custGeom>
            <a:avLst/>
            <a:gdLst/>
            <a:ahLst/>
            <a:cxnLst/>
            <a:rect l="l" t="t" r="r" b="b"/>
            <a:pathLst>
              <a:path w="5502367" h="5490807">
                <a:moveTo>
                  <a:pt x="0" y="0"/>
                </a:moveTo>
                <a:lnTo>
                  <a:pt x="5502367" y="0"/>
                </a:lnTo>
                <a:lnTo>
                  <a:pt x="5502367" y="5490808"/>
                </a:lnTo>
                <a:lnTo>
                  <a:pt x="0" y="549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71711" y="8035551"/>
            <a:ext cx="1890883" cy="1890883"/>
          </a:xfrm>
          <a:custGeom>
            <a:avLst/>
            <a:gdLst/>
            <a:ahLst/>
            <a:cxnLst/>
            <a:rect l="l" t="t" r="r" b="b"/>
            <a:pathLst>
              <a:path w="1890883" h="1890883">
                <a:moveTo>
                  <a:pt x="0" y="0"/>
                </a:moveTo>
                <a:lnTo>
                  <a:pt x="1890883" y="0"/>
                </a:lnTo>
                <a:lnTo>
                  <a:pt x="1890883" y="1890883"/>
                </a:lnTo>
                <a:lnTo>
                  <a:pt x="0" y="189088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79843" y="1547794"/>
            <a:ext cx="5674619" cy="5520404"/>
          </a:xfrm>
          <a:custGeom>
            <a:avLst/>
            <a:gdLst/>
            <a:ahLst/>
            <a:cxnLst/>
            <a:rect l="l" t="t" r="r" b="b"/>
            <a:pathLst>
              <a:path w="5674619" h="5520404">
                <a:moveTo>
                  <a:pt x="0" y="0"/>
                </a:moveTo>
                <a:lnTo>
                  <a:pt x="5674619" y="0"/>
                </a:lnTo>
                <a:lnTo>
                  <a:pt x="5674619" y="5520404"/>
                </a:lnTo>
                <a:lnTo>
                  <a:pt x="0" y="552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396" b="-139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31585" y="153381"/>
            <a:ext cx="34502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40759" y="162317"/>
            <a:ext cx="9661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63183" y="7191002"/>
            <a:ext cx="5608244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mazon Ember"/>
              </a:rPr>
              <a:t>EC2 Instance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13031" y="7220087"/>
            <a:ext cx="5608244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mazon Ember"/>
              </a:rPr>
              <a:t>IAM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7" name="Freeform 7"/>
          <p:cNvSpPr/>
          <p:nvPr/>
        </p:nvSpPr>
        <p:spPr>
          <a:xfrm>
            <a:off x="2615121" y="1028700"/>
            <a:ext cx="13057757" cy="8229600"/>
          </a:xfrm>
          <a:custGeom>
            <a:avLst/>
            <a:gdLst/>
            <a:ahLst/>
            <a:cxnLst/>
            <a:rect l="l" t="t" r="r" b="b"/>
            <a:pathLst>
              <a:path w="13057757" h="8229600">
                <a:moveTo>
                  <a:pt x="0" y="0"/>
                </a:moveTo>
                <a:lnTo>
                  <a:pt x="13057758" y="0"/>
                </a:lnTo>
                <a:lnTo>
                  <a:pt x="130577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94" t="-165" b="-16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40398" y="1761412"/>
            <a:ext cx="9340802" cy="7259498"/>
            <a:chOff x="0" y="0"/>
            <a:chExt cx="2460129" cy="19119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0129" cy="1911967"/>
            </a:xfrm>
            <a:custGeom>
              <a:avLst/>
              <a:gdLst/>
              <a:ahLst/>
              <a:cxnLst/>
              <a:rect l="l" t="t" r="r" b="b"/>
              <a:pathLst>
                <a:path w="2460129" h="1911967">
                  <a:moveTo>
                    <a:pt x="16577" y="0"/>
                  </a:moveTo>
                  <a:lnTo>
                    <a:pt x="2443553" y="0"/>
                  </a:lnTo>
                  <a:cubicBezTo>
                    <a:pt x="2447949" y="0"/>
                    <a:pt x="2452165" y="1746"/>
                    <a:pt x="2455274" y="4855"/>
                  </a:cubicBezTo>
                  <a:cubicBezTo>
                    <a:pt x="2458383" y="7964"/>
                    <a:pt x="2460129" y="12180"/>
                    <a:pt x="2460129" y="16577"/>
                  </a:cubicBezTo>
                  <a:lnTo>
                    <a:pt x="2460129" y="1895390"/>
                  </a:lnTo>
                  <a:cubicBezTo>
                    <a:pt x="2460129" y="1899786"/>
                    <a:pt x="2458383" y="1904003"/>
                    <a:pt x="2455274" y="1907111"/>
                  </a:cubicBezTo>
                  <a:cubicBezTo>
                    <a:pt x="2452165" y="1910220"/>
                    <a:pt x="2447949" y="1911967"/>
                    <a:pt x="2443553" y="1911967"/>
                  </a:cubicBezTo>
                  <a:lnTo>
                    <a:pt x="16577" y="1911967"/>
                  </a:lnTo>
                  <a:cubicBezTo>
                    <a:pt x="7422" y="1911967"/>
                    <a:pt x="0" y="1904545"/>
                    <a:pt x="0" y="1895390"/>
                  </a:cubicBezTo>
                  <a:lnTo>
                    <a:pt x="0" y="16577"/>
                  </a:lnTo>
                  <a:cubicBezTo>
                    <a:pt x="0" y="12180"/>
                    <a:pt x="1746" y="7964"/>
                    <a:pt x="4855" y="4855"/>
                  </a:cubicBezTo>
                  <a:cubicBezTo>
                    <a:pt x="7964" y="1746"/>
                    <a:pt x="12180" y="0"/>
                    <a:pt x="16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460129" cy="1892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2" name="Freeform 12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8249223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05688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460841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4" y="0"/>
                  </a:lnTo>
                  <a:lnTo>
                    <a:pt x="535574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67513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831752" y="384017"/>
              <a:ext cx="535575" cy="356827"/>
            </a:xfrm>
            <a:custGeom>
              <a:avLst/>
              <a:gdLst/>
              <a:ahLst/>
              <a:cxnLst/>
              <a:rect l="l" t="t" r="r" b="b"/>
              <a:pathLst>
                <a:path w="535575" h="356827">
                  <a:moveTo>
                    <a:pt x="0" y="0"/>
                  </a:moveTo>
                  <a:lnTo>
                    <a:pt x="535575" y="0"/>
                  </a:lnTo>
                  <a:lnTo>
                    <a:pt x="535575" y="356827"/>
                  </a:lnTo>
                  <a:lnTo>
                    <a:pt x="0" y="35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331585" y="153380"/>
            <a:ext cx="4364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40759" y="162317"/>
            <a:ext cx="11185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8419" y="1028700"/>
            <a:ext cx="7411162" cy="9002889"/>
          </a:xfrm>
          <a:custGeom>
            <a:avLst/>
            <a:gdLst/>
            <a:ahLst/>
            <a:cxnLst/>
            <a:rect l="l" t="t" r="r" b="b"/>
            <a:pathLst>
              <a:path w="7411162" h="9002889">
                <a:moveTo>
                  <a:pt x="0" y="0"/>
                </a:moveTo>
                <a:lnTo>
                  <a:pt x="7411162" y="0"/>
                </a:lnTo>
                <a:lnTo>
                  <a:pt x="7411162" y="9002889"/>
                </a:lnTo>
                <a:lnTo>
                  <a:pt x="0" y="90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15123" y="1167599"/>
            <a:ext cx="7134458" cy="470460"/>
            <a:chOff x="0" y="0"/>
            <a:chExt cx="1879034" cy="123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9034" cy="123907"/>
            </a:xfrm>
            <a:custGeom>
              <a:avLst/>
              <a:gdLst/>
              <a:ahLst/>
              <a:cxnLst/>
              <a:rect l="l" t="t" r="r" b="b"/>
              <a:pathLst>
                <a:path w="1879034" h="123907">
                  <a:moveTo>
                    <a:pt x="21703" y="0"/>
                  </a:moveTo>
                  <a:lnTo>
                    <a:pt x="1857331" y="0"/>
                  </a:lnTo>
                  <a:cubicBezTo>
                    <a:pt x="1863087" y="0"/>
                    <a:pt x="1868607" y="2287"/>
                    <a:pt x="1872678" y="6357"/>
                  </a:cubicBezTo>
                  <a:cubicBezTo>
                    <a:pt x="1876748" y="10427"/>
                    <a:pt x="1879034" y="15947"/>
                    <a:pt x="1879034" y="21703"/>
                  </a:cubicBezTo>
                  <a:lnTo>
                    <a:pt x="1879034" y="102204"/>
                  </a:lnTo>
                  <a:cubicBezTo>
                    <a:pt x="1879034" y="114190"/>
                    <a:pt x="1869317" y="123907"/>
                    <a:pt x="1857331" y="123907"/>
                  </a:cubicBezTo>
                  <a:lnTo>
                    <a:pt x="21703" y="123907"/>
                  </a:lnTo>
                  <a:cubicBezTo>
                    <a:pt x="9717" y="123907"/>
                    <a:pt x="0" y="114190"/>
                    <a:pt x="0" y="102204"/>
                  </a:cubicBezTo>
                  <a:lnTo>
                    <a:pt x="0" y="21703"/>
                  </a:lnTo>
                  <a:cubicBezTo>
                    <a:pt x="0" y="9717"/>
                    <a:pt x="9717" y="0"/>
                    <a:pt x="217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879034" cy="104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31585" y="153381"/>
            <a:ext cx="4669415" cy="355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40759" y="162317"/>
            <a:ext cx="81372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057267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74616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15980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8" name="Freeform 18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4126699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494163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8419" y="1028700"/>
            <a:ext cx="7411162" cy="9002889"/>
          </a:xfrm>
          <a:custGeom>
            <a:avLst/>
            <a:gdLst/>
            <a:ahLst/>
            <a:cxnLst/>
            <a:rect l="l" t="t" r="r" b="b"/>
            <a:pathLst>
              <a:path w="7411162" h="9002889">
                <a:moveTo>
                  <a:pt x="0" y="0"/>
                </a:moveTo>
                <a:lnTo>
                  <a:pt x="7411162" y="0"/>
                </a:lnTo>
                <a:lnTo>
                  <a:pt x="7411162" y="9002889"/>
                </a:lnTo>
                <a:lnTo>
                  <a:pt x="0" y="90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15123" y="1167599"/>
            <a:ext cx="7134458" cy="470460"/>
            <a:chOff x="0" y="0"/>
            <a:chExt cx="1879034" cy="123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9034" cy="123907"/>
            </a:xfrm>
            <a:custGeom>
              <a:avLst/>
              <a:gdLst/>
              <a:ahLst/>
              <a:cxnLst/>
              <a:rect l="l" t="t" r="r" b="b"/>
              <a:pathLst>
                <a:path w="1879034" h="123907">
                  <a:moveTo>
                    <a:pt x="21703" y="0"/>
                  </a:moveTo>
                  <a:lnTo>
                    <a:pt x="1857331" y="0"/>
                  </a:lnTo>
                  <a:cubicBezTo>
                    <a:pt x="1863087" y="0"/>
                    <a:pt x="1868607" y="2287"/>
                    <a:pt x="1872678" y="6357"/>
                  </a:cubicBezTo>
                  <a:cubicBezTo>
                    <a:pt x="1876748" y="10427"/>
                    <a:pt x="1879034" y="15947"/>
                    <a:pt x="1879034" y="21703"/>
                  </a:cubicBezTo>
                  <a:lnTo>
                    <a:pt x="1879034" y="102204"/>
                  </a:lnTo>
                  <a:cubicBezTo>
                    <a:pt x="1879034" y="114190"/>
                    <a:pt x="1869317" y="123907"/>
                    <a:pt x="1857331" y="123907"/>
                  </a:cubicBezTo>
                  <a:lnTo>
                    <a:pt x="21703" y="123907"/>
                  </a:lnTo>
                  <a:cubicBezTo>
                    <a:pt x="9717" y="123907"/>
                    <a:pt x="0" y="114190"/>
                    <a:pt x="0" y="102204"/>
                  </a:cubicBezTo>
                  <a:lnTo>
                    <a:pt x="0" y="21703"/>
                  </a:lnTo>
                  <a:cubicBezTo>
                    <a:pt x="0" y="9717"/>
                    <a:pt x="9717" y="0"/>
                    <a:pt x="217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879034" cy="104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31585" y="153381"/>
            <a:ext cx="3297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40759" y="162317"/>
            <a:ext cx="829668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057267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74616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15980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8" name="Freeform 18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4126699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494163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528380" y="1028700"/>
            <a:ext cx="9187600" cy="8197207"/>
            <a:chOff x="0" y="0"/>
            <a:chExt cx="12250134" cy="10929610"/>
          </a:xfrm>
        </p:grpSpPr>
        <p:sp>
          <p:nvSpPr>
            <p:cNvPr id="27" name="Freeform 27"/>
            <p:cNvSpPr/>
            <p:nvPr/>
          </p:nvSpPr>
          <p:spPr>
            <a:xfrm>
              <a:off x="114359" y="43190"/>
              <a:ext cx="12079602" cy="10886420"/>
            </a:xfrm>
            <a:custGeom>
              <a:avLst/>
              <a:gdLst/>
              <a:ahLst/>
              <a:cxnLst/>
              <a:rect l="l" t="t" r="r" b="b"/>
              <a:pathLst>
                <a:path w="12079602" h="10886420">
                  <a:moveTo>
                    <a:pt x="0" y="0"/>
                  </a:moveTo>
                  <a:lnTo>
                    <a:pt x="12079603" y="0"/>
                  </a:lnTo>
                  <a:lnTo>
                    <a:pt x="12079603" y="10886420"/>
                  </a:lnTo>
                  <a:lnTo>
                    <a:pt x="0" y="10886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854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8" name="Group 28"/>
            <p:cNvGrpSpPr/>
            <p:nvPr/>
          </p:nvGrpSpPr>
          <p:grpSpPr>
            <a:xfrm>
              <a:off x="0" y="0"/>
              <a:ext cx="12250134" cy="10656281"/>
              <a:chOff x="0" y="0"/>
              <a:chExt cx="2419780" cy="210494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419779" cy="2104944"/>
              </a:xfrm>
              <a:custGeom>
                <a:avLst/>
                <a:gdLst/>
                <a:ahLst/>
                <a:cxnLst/>
                <a:rect l="l" t="t" r="r" b="b"/>
                <a:pathLst>
                  <a:path w="2419779" h="2104944">
                    <a:moveTo>
                      <a:pt x="16853" y="0"/>
                    </a:moveTo>
                    <a:lnTo>
                      <a:pt x="2402926" y="0"/>
                    </a:lnTo>
                    <a:cubicBezTo>
                      <a:pt x="2407396" y="0"/>
                      <a:pt x="2411683" y="1776"/>
                      <a:pt x="2414843" y="4936"/>
                    </a:cubicBezTo>
                    <a:cubicBezTo>
                      <a:pt x="2418004" y="8097"/>
                      <a:pt x="2419779" y="12383"/>
                      <a:pt x="2419779" y="16853"/>
                    </a:cubicBezTo>
                    <a:lnTo>
                      <a:pt x="2419779" y="2088091"/>
                    </a:lnTo>
                    <a:cubicBezTo>
                      <a:pt x="2419779" y="2097399"/>
                      <a:pt x="2412234" y="2104944"/>
                      <a:pt x="2402926" y="2104944"/>
                    </a:cubicBezTo>
                    <a:lnTo>
                      <a:pt x="16853" y="2104944"/>
                    </a:lnTo>
                    <a:cubicBezTo>
                      <a:pt x="12383" y="2104944"/>
                      <a:pt x="8097" y="2103169"/>
                      <a:pt x="4936" y="2100008"/>
                    </a:cubicBezTo>
                    <a:cubicBezTo>
                      <a:pt x="1776" y="2096848"/>
                      <a:pt x="0" y="2092561"/>
                      <a:pt x="0" y="2088091"/>
                    </a:cubicBezTo>
                    <a:lnTo>
                      <a:pt x="0" y="16853"/>
                    </a:lnTo>
                    <a:cubicBezTo>
                      <a:pt x="0" y="7545"/>
                      <a:pt x="7545" y="0"/>
                      <a:pt x="168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2419780" cy="20858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31585" y="153381"/>
            <a:ext cx="4785031" cy="355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40759" y="162317"/>
            <a:ext cx="92040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057267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74616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15980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5454" y="1028700"/>
            <a:ext cx="7411162" cy="9002889"/>
          </a:xfrm>
          <a:custGeom>
            <a:avLst/>
            <a:gdLst/>
            <a:ahLst/>
            <a:cxnLst/>
            <a:rect l="l" t="t" r="r" b="b"/>
            <a:pathLst>
              <a:path w="7411162" h="9002889">
                <a:moveTo>
                  <a:pt x="0" y="0"/>
                </a:moveTo>
                <a:lnTo>
                  <a:pt x="7411162" y="0"/>
                </a:lnTo>
                <a:lnTo>
                  <a:pt x="7411162" y="9002889"/>
                </a:lnTo>
                <a:lnTo>
                  <a:pt x="0" y="900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5" name="Freeform 1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4126699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494163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5454" y="1028700"/>
            <a:ext cx="7411162" cy="9002889"/>
          </a:xfrm>
          <a:custGeom>
            <a:avLst/>
            <a:gdLst/>
            <a:ahLst/>
            <a:cxnLst/>
            <a:rect l="l" t="t" r="r" b="b"/>
            <a:pathLst>
              <a:path w="7411162" h="9002889">
                <a:moveTo>
                  <a:pt x="0" y="0"/>
                </a:moveTo>
                <a:lnTo>
                  <a:pt x="7411162" y="0"/>
                </a:lnTo>
                <a:lnTo>
                  <a:pt x="7411162" y="9002889"/>
                </a:lnTo>
                <a:lnTo>
                  <a:pt x="0" y="90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28700" y="1652676"/>
            <a:ext cx="7172624" cy="3338342"/>
            <a:chOff x="0" y="0"/>
            <a:chExt cx="1889086" cy="8792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9086" cy="879234"/>
            </a:xfrm>
            <a:custGeom>
              <a:avLst/>
              <a:gdLst/>
              <a:ahLst/>
              <a:cxnLst/>
              <a:rect l="l" t="t" r="r" b="b"/>
              <a:pathLst>
                <a:path w="1889086" h="879234">
                  <a:moveTo>
                    <a:pt x="21587" y="0"/>
                  </a:moveTo>
                  <a:lnTo>
                    <a:pt x="1867499" y="0"/>
                  </a:lnTo>
                  <a:cubicBezTo>
                    <a:pt x="1879421" y="0"/>
                    <a:pt x="1889086" y="9665"/>
                    <a:pt x="1889086" y="21587"/>
                  </a:cubicBezTo>
                  <a:lnTo>
                    <a:pt x="1889086" y="857647"/>
                  </a:lnTo>
                  <a:cubicBezTo>
                    <a:pt x="1889086" y="869569"/>
                    <a:pt x="1879421" y="879234"/>
                    <a:pt x="1867499" y="879234"/>
                  </a:cubicBezTo>
                  <a:lnTo>
                    <a:pt x="21587" y="879234"/>
                  </a:lnTo>
                  <a:cubicBezTo>
                    <a:pt x="9665" y="879234"/>
                    <a:pt x="0" y="869569"/>
                    <a:pt x="0" y="857647"/>
                  </a:cubicBezTo>
                  <a:lnTo>
                    <a:pt x="0" y="21587"/>
                  </a:lnTo>
                  <a:cubicBezTo>
                    <a:pt x="0" y="9665"/>
                    <a:pt x="9665" y="0"/>
                    <a:pt x="21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889086" cy="860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775884" y="2141554"/>
            <a:ext cx="10736231" cy="5427479"/>
          </a:xfrm>
          <a:custGeom>
            <a:avLst/>
            <a:gdLst/>
            <a:ahLst/>
            <a:cxnLst/>
            <a:rect l="l" t="t" r="r" b="b"/>
            <a:pathLst>
              <a:path w="10736231" h="5427479">
                <a:moveTo>
                  <a:pt x="0" y="0"/>
                </a:moveTo>
                <a:lnTo>
                  <a:pt x="10736232" y="0"/>
                </a:lnTo>
                <a:lnTo>
                  <a:pt x="10736232" y="5427479"/>
                </a:lnTo>
                <a:lnTo>
                  <a:pt x="0" y="54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FF3131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31585" y="153381"/>
            <a:ext cx="5126615" cy="35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40759" y="162317"/>
            <a:ext cx="98136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057267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74616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15980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19" name="Freeform 19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6494163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44826" y="4545219"/>
            <a:ext cx="9232553" cy="28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6"/>
              </a:lnSpc>
            </a:pPr>
            <a:r>
              <a:rPr lang="en-US" sz="5815">
                <a:solidFill>
                  <a:srgbClr val="000000"/>
                </a:solidFill>
                <a:latin typeface="210 네버랜드 Bold"/>
                <a:ea typeface="210 네버랜드 Bold"/>
              </a:rPr>
              <a:t>“Cloud”  (클라우드 환경)</a:t>
            </a:r>
          </a:p>
          <a:p>
            <a:pPr algn="ctr">
              <a:lnSpc>
                <a:spcPts val="9885"/>
              </a:lnSpc>
            </a:pPr>
            <a:r>
              <a:rPr lang="en-US" sz="5815">
                <a:solidFill>
                  <a:srgbClr val="000000"/>
                </a:solidFill>
                <a:latin typeface="210 네버랜드 Bold"/>
              </a:rPr>
              <a:t>+</a:t>
            </a:r>
          </a:p>
          <a:p>
            <a:pPr algn="ctr">
              <a:lnSpc>
                <a:spcPts val="6396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210 네버랜드 Bold"/>
                <a:ea typeface="210 네버랜드 Bold"/>
              </a:rPr>
              <a:t>“Trail”  (자취)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1585" y="153381"/>
            <a:ext cx="340213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>
                <a:solidFill>
                  <a:srgbClr val="44B9C6"/>
                </a:solidFill>
                <a:latin typeface="Amazon Ember"/>
                <a:ea typeface="Amazon Ember"/>
              </a:rPr>
              <a:t>AWS CloudTrail </a:t>
            </a:r>
            <a:r>
              <a:rPr lang="en-US" sz="2499" u="sng" dirty="0" err="1">
                <a:solidFill>
                  <a:srgbClr val="44B9C6"/>
                </a:solidFill>
                <a:latin typeface="Amazon Ember"/>
                <a:ea typeface="Amazon Ember"/>
              </a:rPr>
              <a:t>소개</a:t>
            </a:r>
            <a:endParaRPr lang="en-US" sz="2499" u="sng" dirty="0">
              <a:solidFill>
                <a:srgbClr val="44B9C6"/>
              </a:solidFill>
              <a:latin typeface="Amazon Ember"/>
              <a:ea typeface="Amazon Emb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12173" y="153381"/>
            <a:ext cx="340656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CloudTrail의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기능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96585" y="1095385"/>
            <a:ext cx="8985113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49">
                <a:solidFill>
                  <a:srgbClr val="000000"/>
                </a:solidFill>
                <a:latin typeface="Black Han Sans"/>
                <a:ea typeface="Black Han Sans"/>
              </a:rPr>
              <a:t>CloudTrail의 기능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96585" y="3445816"/>
            <a:ext cx="5044432" cy="5044432"/>
          </a:xfrm>
          <a:custGeom>
            <a:avLst/>
            <a:gdLst/>
            <a:ahLst/>
            <a:cxnLst/>
            <a:rect l="l" t="t" r="r" b="b"/>
            <a:pathLst>
              <a:path w="5044432" h="5044432">
                <a:moveTo>
                  <a:pt x="0" y="0"/>
                </a:moveTo>
                <a:lnTo>
                  <a:pt x="5044433" y="0"/>
                </a:lnTo>
                <a:lnTo>
                  <a:pt x="5044433" y="5044432"/>
                </a:lnTo>
                <a:lnTo>
                  <a:pt x="0" y="504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5454" y="1028700"/>
            <a:ext cx="7411162" cy="9002889"/>
          </a:xfrm>
          <a:custGeom>
            <a:avLst/>
            <a:gdLst/>
            <a:ahLst/>
            <a:cxnLst/>
            <a:rect l="l" t="t" r="r" b="b"/>
            <a:pathLst>
              <a:path w="7411162" h="9002889">
                <a:moveTo>
                  <a:pt x="0" y="0"/>
                </a:moveTo>
                <a:lnTo>
                  <a:pt x="7411162" y="0"/>
                </a:lnTo>
                <a:lnTo>
                  <a:pt x="7411162" y="9002889"/>
                </a:lnTo>
                <a:lnTo>
                  <a:pt x="0" y="90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5662308" y="125098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1" y="0"/>
                </a:lnTo>
                <a:lnTo>
                  <a:pt x="183151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31585" y="153381"/>
            <a:ext cx="478503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실행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40759" y="162317"/>
            <a:ext cx="95088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CloudTrail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이벤트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로그에서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InstanceID와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UserID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추출</a:t>
            </a:r>
            <a:endParaRPr lang="en-US" sz="2499" dirty="0">
              <a:solidFill>
                <a:srgbClr val="CBCBCB"/>
              </a:solidFill>
              <a:latin typeface="Amazon Ember"/>
              <a:ea typeface="Amazon Emb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441812" y="1028700"/>
            <a:ext cx="12521394" cy="6933124"/>
            <a:chOff x="0" y="0"/>
            <a:chExt cx="16695192" cy="924416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5202956"/>
              <a:ext cx="8899739" cy="4041209"/>
              <a:chOff x="0" y="0"/>
              <a:chExt cx="1757973" cy="79826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57973" cy="798263"/>
              </a:xfrm>
              <a:custGeom>
                <a:avLst/>
                <a:gdLst/>
                <a:ahLst/>
                <a:cxnLst/>
                <a:rect l="l" t="t" r="r" b="b"/>
                <a:pathLst>
                  <a:path w="1757973" h="798263">
                    <a:moveTo>
                      <a:pt x="23197" y="0"/>
                    </a:moveTo>
                    <a:lnTo>
                      <a:pt x="1734776" y="0"/>
                    </a:lnTo>
                    <a:cubicBezTo>
                      <a:pt x="1747587" y="0"/>
                      <a:pt x="1757973" y="10386"/>
                      <a:pt x="1757973" y="23197"/>
                    </a:cubicBezTo>
                    <a:lnTo>
                      <a:pt x="1757973" y="775066"/>
                    </a:lnTo>
                    <a:cubicBezTo>
                      <a:pt x="1757973" y="787878"/>
                      <a:pt x="1747587" y="798263"/>
                      <a:pt x="1734776" y="798263"/>
                    </a:cubicBezTo>
                    <a:lnTo>
                      <a:pt x="23197" y="798263"/>
                    </a:lnTo>
                    <a:cubicBezTo>
                      <a:pt x="10386" y="798263"/>
                      <a:pt x="0" y="787878"/>
                      <a:pt x="0" y="775066"/>
                    </a:cubicBezTo>
                    <a:lnTo>
                      <a:pt x="0" y="23197"/>
                    </a:lnTo>
                    <a:cubicBezTo>
                      <a:pt x="0" y="10386"/>
                      <a:pt x="10386" y="0"/>
                      <a:pt x="231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757973" cy="779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843977" y="0"/>
              <a:ext cx="12851215" cy="7233736"/>
            </a:xfrm>
            <a:custGeom>
              <a:avLst/>
              <a:gdLst/>
              <a:ahLst/>
              <a:cxnLst/>
              <a:rect l="l" t="t" r="r" b="b"/>
              <a:pathLst>
                <a:path w="12851215" h="7233736">
                  <a:moveTo>
                    <a:pt x="0" y="0"/>
                  </a:moveTo>
                  <a:lnTo>
                    <a:pt x="12851215" y="0"/>
                  </a:lnTo>
                  <a:lnTo>
                    <a:pt x="12851215" y="7233736"/>
                  </a:lnTo>
                  <a:lnTo>
                    <a:pt x="0" y="723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4762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6733624"/>
            <a:ext cx="13382910" cy="3297965"/>
            <a:chOff x="0" y="0"/>
            <a:chExt cx="17843880" cy="439728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2490137"/>
              <a:ext cx="8903015" cy="1907150"/>
              <a:chOff x="0" y="0"/>
              <a:chExt cx="1758620" cy="3767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58620" cy="376721"/>
              </a:xfrm>
              <a:custGeom>
                <a:avLst/>
                <a:gdLst/>
                <a:ahLst/>
                <a:cxnLst/>
                <a:rect l="l" t="t" r="r" b="b"/>
                <a:pathLst>
                  <a:path w="1758620" h="376721">
                    <a:moveTo>
                      <a:pt x="23189" y="0"/>
                    </a:moveTo>
                    <a:lnTo>
                      <a:pt x="1735431" y="0"/>
                    </a:lnTo>
                    <a:cubicBezTo>
                      <a:pt x="1741581" y="0"/>
                      <a:pt x="1747480" y="2443"/>
                      <a:pt x="1751828" y="6792"/>
                    </a:cubicBezTo>
                    <a:cubicBezTo>
                      <a:pt x="1756177" y="11141"/>
                      <a:pt x="1758620" y="17039"/>
                      <a:pt x="1758620" y="23189"/>
                    </a:cubicBezTo>
                    <a:lnTo>
                      <a:pt x="1758620" y="353532"/>
                    </a:lnTo>
                    <a:cubicBezTo>
                      <a:pt x="1758620" y="359682"/>
                      <a:pt x="1756177" y="365580"/>
                      <a:pt x="1751828" y="369929"/>
                    </a:cubicBezTo>
                    <a:cubicBezTo>
                      <a:pt x="1747480" y="374278"/>
                      <a:pt x="1741581" y="376721"/>
                      <a:pt x="1735431" y="376721"/>
                    </a:cubicBezTo>
                    <a:lnTo>
                      <a:pt x="23189" y="376721"/>
                    </a:lnTo>
                    <a:cubicBezTo>
                      <a:pt x="17039" y="376721"/>
                      <a:pt x="11141" y="374278"/>
                      <a:pt x="6792" y="369929"/>
                    </a:cubicBezTo>
                    <a:cubicBezTo>
                      <a:pt x="2443" y="365580"/>
                      <a:pt x="0" y="359682"/>
                      <a:pt x="0" y="353532"/>
                    </a:cubicBezTo>
                    <a:lnTo>
                      <a:pt x="0" y="23189"/>
                    </a:lnTo>
                    <a:cubicBezTo>
                      <a:pt x="0" y="17039"/>
                      <a:pt x="2443" y="11141"/>
                      <a:pt x="6792" y="6792"/>
                    </a:cubicBezTo>
                    <a:cubicBezTo>
                      <a:pt x="11141" y="2443"/>
                      <a:pt x="17039" y="0"/>
                      <a:pt x="2318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1758620" cy="3576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796920" y="0"/>
              <a:ext cx="14046961" cy="3275198"/>
            </a:xfrm>
            <a:custGeom>
              <a:avLst/>
              <a:gdLst/>
              <a:ahLst/>
              <a:cxnLst/>
              <a:rect l="l" t="t" r="r" b="b"/>
              <a:pathLst>
                <a:path w="14046961" h="3275198">
                  <a:moveTo>
                    <a:pt x="0" y="0"/>
                  </a:moveTo>
                  <a:lnTo>
                    <a:pt x="14046960" y="0"/>
                  </a:lnTo>
                  <a:lnTo>
                    <a:pt x="14046960" y="3275198"/>
                  </a:lnTo>
                  <a:lnTo>
                    <a:pt x="0" y="327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47625" cap="sq">
              <a:solidFill>
                <a:srgbClr val="FF3131"/>
              </a:solidFill>
              <a:prstDash val="solid"/>
              <a:miter/>
            </a:ln>
          </p:spPr>
        </p:sp>
      </p:grpSp>
      <p:sp>
        <p:nvSpPr>
          <p:cNvPr id="21" name="Freeform 21"/>
          <p:cNvSpPr/>
          <p:nvPr/>
        </p:nvSpPr>
        <p:spPr>
          <a:xfrm>
            <a:off x="9057267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74616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15980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870350" y="9138635"/>
            <a:ext cx="12547301" cy="811928"/>
            <a:chOff x="0" y="0"/>
            <a:chExt cx="16729735" cy="1082571"/>
          </a:xfrm>
        </p:grpSpPr>
        <p:sp>
          <p:nvSpPr>
            <p:cNvPr id="25" name="Freeform 25"/>
            <p:cNvSpPr/>
            <p:nvPr/>
          </p:nvSpPr>
          <p:spPr>
            <a:xfrm>
              <a:off x="9375111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531560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689454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1" y="0"/>
                  </a:lnTo>
                  <a:lnTo>
                    <a:pt x="1040281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0"/>
                  </a:lnTo>
                  <a:lnTo>
                    <a:pt x="0" y="10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845559" y="42290"/>
              <a:ext cx="1040280" cy="1040280"/>
            </a:xfrm>
            <a:custGeom>
              <a:avLst/>
              <a:gdLst/>
              <a:ahLst/>
              <a:cxnLst/>
              <a:rect l="l" t="t" r="r" b="b"/>
              <a:pathLst>
                <a:path w="1040280" h="1040280">
                  <a:moveTo>
                    <a:pt x="0" y="0"/>
                  </a:moveTo>
                  <a:lnTo>
                    <a:pt x="1040280" y="0"/>
                  </a:lnTo>
                  <a:lnTo>
                    <a:pt x="1040280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6065827" y="42290"/>
              <a:ext cx="1129297" cy="1040280"/>
            </a:xfrm>
            <a:custGeom>
              <a:avLst/>
              <a:gdLst/>
              <a:ahLst/>
              <a:cxnLst/>
              <a:rect l="l" t="t" r="r" b="b"/>
              <a:pathLst>
                <a:path w="1129297" h="1040280">
                  <a:moveTo>
                    <a:pt x="0" y="0"/>
                  </a:moveTo>
                  <a:lnTo>
                    <a:pt x="1129296" y="0"/>
                  </a:lnTo>
                  <a:lnTo>
                    <a:pt x="1129296" y="1040281"/>
                  </a:lnTo>
                  <a:lnTo>
                    <a:pt x="0" y="1040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 cstate="email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6494163" y="9426648"/>
            <a:ext cx="401681" cy="267620"/>
          </a:xfrm>
          <a:custGeom>
            <a:avLst/>
            <a:gdLst/>
            <a:ahLst/>
            <a:cxnLst/>
            <a:rect l="l" t="t" r="r" b="b"/>
            <a:pathLst>
              <a:path w="401681" h="267620">
                <a:moveTo>
                  <a:pt x="0" y="0"/>
                </a:moveTo>
                <a:lnTo>
                  <a:pt x="401681" y="0"/>
                </a:lnTo>
                <a:lnTo>
                  <a:pt x="401681" y="267620"/>
                </a:lnTo>
                <a:lnTo>
                  <a:pt x="0" y="267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2894468"/>
            <a:ext cx="17259300" cy="2043807"/>
            <a:chOff x="0" y="0"/>
            <a:chExt cx="23012400" cy="2725076"/>
          </a:xfrm>
        </p:grpSpPr>
        <p:grpSp>
          <p:nvGrpSpPr>
            <p:cNvPr id="8" name="Group 8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-416626"/>
              <a:ext cx="23012400" cy="3141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ea typeface="Black Han Sans"/>
                </a:rPr>
                <a:t>테스트 및 결과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98923" y="0"/>
              <a:ext cx="2538820" cy="2538820"/>
            </a:xfrm>
            <a:custGeom>
              <a:avLst/>
              <a:gdLst/>
              <a:ahLst/>
              <a:cxnLst/>
              <a:rect l="l" t="t" r="r" b="b"/>
              <a:pathLst>
                <a:path w="2538820" h="2538820">
                  <a:moveTo>
                    <a:pt x="0" y="0"/>
                  </a:moveTo>
                  <a:lnTo>
                    <a:pt x="2538820" y="0"/>
                  </a:lnTo>
                  <a:lnTo>
                    <a:pt x="2538820" y="2538820"/>
                  </a:lnTo>
                  <a:lnTo>
                    <a:pt x="0" y="253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5745465" y="116125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1585" y="153381"/>
            <a:ext cx="3983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테스트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및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결과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23916" y="153343"/>
            <a:ext cx="31772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영상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pic>
        <p:nvPicPr>
          <p:cNvPr id="12" name="미디어1 (1)">
            <a:hlinkClick r:id="" action="ppaction://media"/>
            <a:extLst>
              <a:ext uri="{FF2B5EF4-FFF2-40B4-BE49-F238E27FC236}">
                <a16:creationId xmlns:a16="http://schemas.microsoft.com/office/drawing/2014/main" id="{DE4EB147-27C9-CF0F-1087-9F1F0A206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3704"/>
          <a:stretch/>
        </p:blipFill>
        <p:spPr>
          <a:xfrm>
            <a:off x="1828796" y="1333499"/>
            <a:ext cx="14630404" cy="792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5745465" y="116125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1585" y="153381"/>
            <a:ext cx="46694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테스트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및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결과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23916" y="153344"/>
            <a:ext cx="42440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영상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pic>
        <p:nvPicPr>
          <p:cNvPr id="11" name="미디어2">
            <a:hlinkClick r:id="" action="ppaction://media"/>
            <a:extLst>
              <a:ext uri="{FF2B5EF4-FFF2-40B4-BE49-F238E27FC236}">
                <a16:creationId xmlns:a16="http://schemas.microsoft.com/office/drawing/2014/main" id="{ADD4C4D4-8A59-D13D-68C4-9456BA54E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778"/>
          <a:stretch/>
        </p:blipFill>
        <p:spPr>
          <a:xfrm>
            <a:off x="1828798" y="1257300"/>
            <a:ext cx="14630400" cy="800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5745465" y="116125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1585" y="153381"/>
            <a:ext cx="309232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테스트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및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결과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23916" y="153344"/>
            <a:ext cx="35582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영상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pic>
        <p:nvPicPr>
          <p:cNvPr id="12" name="미디어3 (1)">
            <a:hlinkClick r:id="" action="ppaction://media"/>
            <a:extLst>
              <a:ext uri="{FF2B5EF4-FFF2-40B4-BE49-F238E27FC236}">
                <a16:creationId xmlns:a16="http://schemas.microsoft.com/office/drawing/2014/main" id="{230FE35A-49CF-FFBE-1D6B-40DAC62C3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3704"/>
          <a:stretch/>
        </p:blipFill>
        <p:spPr>
          <a:xfrm>
            <a:off x="1828799" y="1333500"/>
            <a:ext cx="14630398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5745465" y="116125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1585" y="153381"/>
            <a:ext cx="417178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테스트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및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결과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23916" y="153344"/>
            <a:ext cx="31010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영상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pic>
        <p:nvPicPr>
          <p:cNvPr id="13" name="미디어4">
            <a:hlinkClick r:id="" action="ppaction://media"/>
            <a:extLst>
              <a:ext uri="{FF2B5EF4-FFF2-40B4-BE49-F238E27FC236}">
                <a16:creationId xmlns:a16="http://schemas.microsoft.com/office/drawing/2014/main" id="{2F1516D0-6CCC-05B2-6BF0-2C1E2FDB8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629"/>
          <a:stretch/>
        </p:blipFill>
        <p:spPr>
          <a:xfrm>
            <a:off x="1828798" y="1333500"/>
            <a:ext cx="14630400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790" y="6929809"/>
            <a:ext cx="19807579" cy="4114800"/>
            <a:chOff x="0" y="0"/>
            <a:chExt cx="26410106" cy="54864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14350" y="2894468"/>
            <a:ext cx="17259300" cy="2043807"/>
            <a:chOff x="0" y="0"/>
            <a:chExt cx="23012400" cy="2725076"/>
          </a:xfrm>
        </p:grpSpPr>
        <p:grpSp>
          <p:nvGrpSpPr>
            <p:cNvPr id="6" name="Group 6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8938866" y="135824"/>
              <a:ext cx="2487117" cy="2406286"/>
            </a:xfrm>
            <a:custGeom>
              <a:avLst/>
              <a:gdLst/>
              <a:ahLst/>
              <a:cxnLst/>
              <a:rect l="l" t="t" r="r" b="b"/>
              <a:pathLst>
                <a:path w="2487117" h="2406286">
                  <a:moveTo>
                    <a:pt x="0" y="0"/>
                  </a:moveTo>
                  <a:lnTo>
                    <a:pt x="2487117" y="0"/>
                  </a:lnTo>
                  <a:lnTo>
                    <a:pt x="2487117" y="2406286"/>
                  </a:lnTo>
                  <a:lnTo>
                    <a:pt x="0" y="2406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416626"/>
              <a:ext cx="23012400" cy="3141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ea typeface="Black Han Sans"/>
                </a:rPr>
                <a:t>프로젝트 회고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11394" y="3279458"/>
            <a:ext cx="7220582" cy="4810713"/>
          </a:xfrm>
          <a:custGeom>
            <a:avLst/>
            <a:gdLst/>
            <a:ahLst/>
            <a:cxnLst/>
            <a:rect l="l" t="t" r="r" b="b"/>
            <a:pathLst>
              <a:path w="7220582" h="4810713">
                <a:moveTo>
                  <a:pt x="0" y="0"/>
                </a:moveTo>
                <a:lnTo>
                  <a:pt x="7220582" y="0"/>
                </a:lnTo>
                <a:lnTo>
                  <a:pt x="7220582" y="4810713"/>
                </a:lnTo>
                <a:lnTo>
                  <a:pt x="0" y="481071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111" y="3279458"/>
            <a:ext cx="7774889" cy="4810713"/>
          </a:xfrm>
          <a:custGeom>
            <a:avLst/>
            <a:gdLst/>
            <a:ahLst/>
            <a:cxnLst/>
            <a:rect l="l" t="t" r="r" b="b"/>
            <a:pathLst>
              <a:path w="7774889" h="4810713">
                <a:moveTo>
                  <a:pt x="0" y="0"/>
                </a:moveTo>
                <a:lnTo>
                  <a:pt x="7774889" y="0"/>
                </a:lnTo>
                <a:lnTo>
                  <a:pt x="7774889" y="4810713"/>
                </a:lnTo>
                <a:lnTo>
                  <a:pt x="0" y="481071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4798" y="6626766"/>
            <a:ext cx="11878404" cy="3955509"/>
          </a:xfrm>
          <a:custGeom>
            <a:avLst/>
            <a:gdLst/>
            <a:ahLst/>
            <a:cxnLst/>
            <a:rect l="l" t="t" r="r" b="b"/>
            <a:pathLst>
              <a:path w="11878404" h="3955509">
                <a:moveTo>
                  <a:pt x="0" y="0"/>
                </a:moveTo>
                <a:lnTo>
                  <a:pt x="11878404" y="0"/>
                </a:lnTo>
                <a:lnTo>
                  <a:pt x="11878404" y="3955509"/>
                </a:lnTo>
                <a:lnTo>
                  <a:pt x="0" y="3955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1584" y="153381"/>
            <a:ext cx="36026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회고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41057" y="162465"/>
            <a:ext cx="516514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자체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평가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96585" y="924001"/>
            <a:ext cx="65160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ea typeface="Black Han Sans"/>
              </a:rPr>
              <a:t>프로젝트 자체 평가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855439" y="3057766"/>
            <a:ext cx="2139047" cy="2000009"/>
            <a:chOff x="0" y="0"/>
            <a:chExt cx="2852063" cy="26666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52063" cy="2666679"/>
            </a:xfrm>
            <a:custGeom>
              <a:avLst/>
              <a:gdLst/>
              <a:ahLst/>
              <a:cxnLst/>
              <a:rect l="l" t="t" r="r" b="b"/>
              <a:pathLst>
                <a:path w="2852063" h="2666679">
                  <a:moveTo>
                    <a:pt x="0" y="0"/>
                  </a:moveTo>
                  <a:lnTo>
                    <a:pt x="2852063" y="0"/>
                  </a:lnTo>
                  <a:lnTo>
                    <a:pt x="2852063" y="2666679"/>
                  </a:lnTo>
                  <a:lnTo>
                    <a:pt x="0" y="266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21008" y="1774050"/>
              <a:ext cx="1010047" cy="892629"/>
            </a:xfrm>
            <a:custGeom>
              <a:avLst/>
              <a:gdLst/>
              <a:ahLst/>
              <a:cxnLst/>
              <a:rect l="l" t="t" r="r" b="b"/>
              <a:pathLst>
                <a:path w="1010047" h="892629">
                  <a:moveTo>
                    <a:pt x="0" y="0"/>
                  </a:moveTo>
                  <a:lnTo>
                    <a:pt x="1010047" y="0"/>
                  </a:lnTo>
                  <a:lnTo>
                    <a:pt x="1010047" y="892629"/>
                  </a:lnTo>
                  <a:lnTo>
                    <a:pt x="0" y="89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924958" y="7603925"/>
            <a:ext cx="2000009" cy="2000009"/>
          </a:xfrm>
          <a:custGeom>
            <a:avLst/>
            <a:gdLst/>
            <a:ahLst/>
            <a:cxnLst/>
            <a:rect l="l" t="t" r="r" b="b"/>
            <a:pathLst>
              <a:path w="2000009" h="2000009">
                <a:moveTo>
                  <a:pt x="0" y="0"/>
                </a:moveTo>
                <a:lnTo>
                  <a:pt x="2000010" y="0"/>
                </a:lnTo>
                <a:lnTo>
                  <a:pt x="2000010" y="2000009"/>
                </a:lnTo>
                <a:lnTo>
                  <a:pt x="0" y="20000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H="1">
            <a:off x="2924963" y="5429396"/>
            <a:ext cx="0" cy="1822104"/>
          </a:xfrm>
          <a:prstGeom prst="line">
            <a:avLst/>
          </a:prstGeom>
          <a:ln w="85725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3345127" y="6225637"/>
            <a:ext cx="1822104" cy="0"/>
          </a:xfrm>
          <a:prstGeom prst="line">
            <a:avLst/>
          </a:prstGeom>
          <a:ln w="85725" cap="flat">
            <a:solidFill>
              <a:srgbClr val="F2870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10618746" y="3057766"/>
            <a:ext cx="2334247" cy="2367123"/>
          </a:xfrm>
          <a:custGeom>
            <a:avLst/>
            <a:gdLst/>
            <a:ahLst/>
            <a:cxnLst/>
            <a:rect l="l" t="t" r="r" b="b"/>
            <a:pathLst>
              <a:path w="2334247" h="2367123">
                <a:moveTo>
                  <a:pt x="0" y="0"/>
                </a:moveTo>
                <a:lnTo>
                  <a:pt x="2334247" y="0"/>
                </a:lnTo>
                <a:lnTo>
                  <a:pt x="2334247" y="2367123"/>
                </a:lnTo>
                <a:lnTo>
                  <a:pt x="0" y="2367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04" r="-704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257509" y="4952516"/>
            <a:ext cx="2855129" cy="2546241"/>
          </a:xfrm>
          <a:custGeom>
            <a:avLst/>
            <a:gdLst/>
            <a:ahLst/>
            <a:cxnLst/>
            <a:rect l="l" t="t" r="r" b="b"/>
            <a:pathLst>
              <a:path w="2855129" h="2546241">
                <a:moveTo>
                  <a:pt x="0" y="0"/>
                </a:moveTo>
                <a:lnTo>
                  <a:pt x="2855129" y="0"/>
                </a:lnTo>
                <a:lnTo>
                  <a:pt x="2855129" y="2546242"/>
                </a:lnTo>
                <a:lnTo>
                  <a:pt x="0" y="2546242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20110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3" y="0"/>
                </a:lnTo>
                <a:lnTo>
                  <a:pt x="1196683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64107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3" y="0"/>
                </a:lnTo>
                <a:lnTo>
                  <a:pt x="1196683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91979" y="3105391"/>
            <a:ext cx="2183425" cy="2183425"/>
          </a:xfrm>
          <a:custGeom>
            <a:avLst/>
            <a:gdLst/>
            <a:ahLst/>
            <a:cxnLst/>
            <a:rect l="l" t="t" r="r" b="b"/>
            <a:pathLst>
              <a:path w="2183425" h="2183425">
                <a:moveTo>
                  <a:pt x="0" y="0"/>
                </a:moveTo>
                <a:lnTo>
                  <a:pt x="2183426" y="0"/>
                </a:lnTo>
                <a:lnTo>
                  <a:pt x="2183426" y="2183425"/>
                </a:lnTo>
                <a:lnTo>
                  <a:pt x="0" y="21834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336861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3" y="0"/>
                </a:lnTo>
                <a:lnTo>
                  <a:pt x="1196683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12883968" y="6389912"/>
            <a:ext cx="641948" cy="427698"/>
          </a:xfrm>
          <a:custGeom>
            <a:avLst/>
            <a:gdLst/>
            <a:ahLst/>
            <a:cxnLst/>
            <a:rect l="l" t="t" r="r" b="b"/>
            <a:pathLst>
              <a:path w="641948" h="427698">
                <a:moveTo>
                  <a:pt x="0" y="0"/>
                </a:moveTo>
                <a:lnTo>
                  <a:pt x="641948" y="0"/>
                </a:lnTo>
                <a:lnTo>
                  <a:pt x="641948" y="427698"/>
                </a:lnTo>
                <a:lnTo>
                  <a:pt x="0" y="4276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878486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2" y="0"/>
                </a:lnTo>
                <a:lnTo>
                  <a:pt x="1196682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795237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2" y="0"/>
                </a:lnTo>
                <a:lnTo>
                  <a:pt x="1196682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249094" y="7781985"/>
            <a:ext cx="1196682" cy="1196682"/>
          </a:xfrm>
          <a:custGeom>
            <a:avLst/>
            <a:gdLst/>
            <a:ahLst/>
            <a:cxnLst/>
            <a:rect l="l" t="t" r="r" b="b"/>
            <a:pathLst>
              <a:path w="1196682" h="1196682">
                <a:moveTo>
                  <a:pt x="0" y="0"/>
                </a:moveTo>
                <a:lnTo>
                  <a:pt x="1196683" y="0"/>
                </a:lnTo>
                <a:lnTo>
                  <a:pt x="1196683" y="1196682"/>
                </a:lnTo>
                <a:lnTo>
                  <a:pt x="0" y="119668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31584" y="153380"/>
            <a:ext cx="3678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회고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41057" y="162464"/>
            <a:ext cx="539374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자체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평가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96585" y="924001"/>
            <a:ext cx="65160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ea typeface="Black Han Sans"/>
              </a:rPr>
              <a:t>프로젝트 자체 평가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18746" y="5339164"/>
            <a:ext cx="2334247" cy="4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5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210 네버랜드 Bold"/>
              </a:rPr>
              <a:t>Boto3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48922" y="5348689"/>
            <a:ext cx="2344161" cy="4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5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210 네버랜드 Bold"/>
              </a:rPr>
              <a:t>CloudTrail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7322" y="3035725"/>
            <a:ext cx="6252619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보안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시스템을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직접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프로그래밍한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점이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뿌듯했고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파이썬의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범용성을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실감하는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계기가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됨.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22837" y="4404139"/>
            <a:ext cx="5841167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Cloud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Trail에서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생성한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로그를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활용해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다양한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부분에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적용하여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원하는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서비스를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보호하기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위한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코드를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작성해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보안적인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측면을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강화할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수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있다는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것을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mazon Ember Bold"/>
                <a:ea typeface="Amazon Ember Bold"/>
              </a:rPr>
              <a:t>배움</a:t>
            </a:r>
            <a:r>
              <a:rPr lang="en-US" sz="3500" dirty="0">
                <a:solidFill>
                  <a:srgbClr val="000000"/>
                </a:solidFill>
                <a:latin typeface="Amazon Ember Bold"/>
                <a:ea typeface="Amazon Ember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3563" y="4191076"/>
            <a:ext cx="1262844" cy="45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5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ea typeface="210 네버랜드"/>
              </a:rPr>
              <a:t>류승호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8839" y="6007525"/>
            <a:ext cx="1323948" cy="44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3173">
                <a:solidFill>
                  <a:srgbClr val="000000"/>
                </a:solidFill>
                <a:ea typeface="210 네버랜드"/>
              </a:rPr>
              <a:t>성혁준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132" y="7851039"/>
            <a:ext cx="1213707" cy="45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5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ea typeface="210 네버랜드"/>
              </a:rPr>
              <a:t>박대환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7322" y="6279414"/>
            <a:ext cx="631355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mazon Ember Bold"/>
                <a:ea typeface="Amazon Ember Bold"/>
              </a:rPr>
              <a:t>AWS에서 제공하는 API의 기능도 훌륭하지만, 그 외의 도구를 연계해서도 기능을 활용해 비용 절감과 자동화의 효과를 얻을 수 있다는 점을 배움.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1584" y="153381"/>
            <a:ext cx="460146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회고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41056" y="162465"/>
            <a:ext cx="473987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후기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96585" y="924001"/>
            <a:ext cx="47398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ea typeface="Black Han Sans"/>
              </a:rPr>
              <a:t>프로젝트 후기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11493" y="3035377"/>
            <a:ext cx="1106984" cy="927099"/>
          </a:xfrm>
          <a:custGeom>
            <a:avLst/>
            <a:gdLst/>
            <a:ahLst/>
            <a:cxnLst/>
            <a:rect l="l" t="t" r="r" b="b"/>
            <a:pathLst>
              <a:path w="1106984" h="927099">
                <a:moveTo>
                  <a:pt x="0" y="0"/>
                </a:moveTo>
                <a:lnTo>
                  <a:pt x="1106984" y="0"/>
                </a:lnTo>
                <a:lnTo>
                  <a:pt x="1106984" y="927099"/>
                </a:lnTo>
                <a:lnTo>
                  <a:pt x="0" y="92709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97092" y="4645450"/>
            <a:ext cx="927443" cy="1101714"/>
          </a:xfrm>
          <a:custGeom>
            <a:avLst/>
            <a:gdLst/>
            <a:ahLst/>
            <a:cxnLst/>
            <a:rect l="l" t="t" r="r" b="b"/>
            <a:pathLst>
              <a:path w="927443" h="1101714">
                <a:moveTo>
                  <a:pt x="0" y="0"/>
                </a:moveTo>
                <a:lnTo>
                  <a:pt x="927443" y="0"/>
                </a:lnTo>
                <a:lnTo>
                  <a:pt x="927443" y="1101714"/>
                </a:lnTo>
                <a:lnTo>
                  <a:pt x="0" y="1101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86140" y="6664750"/>
            <a:ext cx="957689" cy="957689"/>
          </a:xfrm>
          <a:custGeom>
            <a:avLst/>
            <a:gdLst/>
            <a:ahLst/>
            <a:cxnLst/>
            <a:rect l="l" t="t" r="r" b="b"/>
            <a:pathLst>
              <a:path w="957689" h="957689">
                <a:moveTo>
                  <a:pt x="0" y="0"/>
                </a:moveTo>
                <a:lnTo>
                  <a:pt x="957690" y="0"/>
                </a:lnTo>
                <a:lnTo>
                  <a:pt x="957690" y="957689"/>
                </a:lnTo>
                <a:lnTo>
                  <a:pt x="0" y="957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latin typeface="Black Han Sans"/>
                  <a:ea typeface="Black Han Sans"/>
                </a:rPr>
                <a:t>프로젝트 Keyword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622309" y="4343400"/>
            <a:ext cx="3165956" cy="3218253"/>
          </a:xfrm>
          <a:custGeom>
            <a:avLst/>
            <a:gdLst/>
            <a:ahLst/>
            <a:cxnLst/>
            <a:rect l="l" t="t" r="r" b="b"/>
            <a:pathLst>
              <a:path w="3165956" h="3218253">
                <a:moveTo>
                  <a:pt x="0" y="0"/>
                </a:moveTo>
                <a:lnTo>
                  <a:pt x="3165956" y="0"/>
                </a:lnTo>
                <a:lnTo>
                  <a:pt x="3165956" y="3218253"/>
                </a:lnTo>
                <a:lnTo>
                  <a:pt x="0" y="321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15327" y="4343400"/>
            <a:ext cx="3547172" cy="3218253"/>
          </a:xfrm>
          <a:custGeom>
            <a:avLst/>
            <a:gdLst/>
            <a:ahLst/>
            <a:cxnLst/>
            <a:rect l="l" t="t" r="r" b="b"/>
            <a:pathLst>
              <a:path w="3547172" h="3218253">
                <a:moveTo>
                  <a:pt x="0" y="0"/>
                </a:moveTo>
                <a:lnTo>
                  <a:pt x="3547172" y="0"/>
                </a:lnTo>
                <a:lnTo>
                  <a:pt x="3547172" y="3218253"/>
                </a:lnTo>
                <a:lnTo>
                  <a:pt x="0" y="321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89697" y="6198477"/>
            <a:ext cx="7128005" cy="136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1"/>
              </a:lnSpc>
            </a:pPr>
            <a:r>
              <a:rPr lang="en-US" sz="10538" spc="-526">
                <a:solidFill>
                  <a:srgbClr val="000000"/>
                </a:solidFill>
                <a:ea typeface="210 네버랜드"/>
              </a:rPr>
              <a:t>로그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4927" y="6198477"/>
            <a:ext cx="7128005" cy="136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1"/>
              </a:lnSpc>
            </a:pPr>
            <a:r>
              <a:rPr lang="en-US" sz="10538" spc="-526">
                <a:solidFill>
                  <a:srgbClr val="000000"/>
                </a:solidFill>
                <a:ea typeface="210 네버랜드"/>
              </a:rPr>
              <a:t>보안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31585" y="153380"/>
            <a:ext cx="408058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>
                <a:solidFill>
                  <a:srgbClr val="44B9C6"/>
                </a:solidFill>
                <a:latin typeface="Amazon Ember"/>
                <a:ea typeface="Amazon Ember"/>
              </a:rPr>
              <a:t>AWS CloudTrail </a:t>
            </a:r>
            <a:r>
              <a:rPr lang="en-US" sz="2499" u="sng" dirty="0" err="1">
                <a:solidFill>
                  <a:srgbClr val="44B9C6"/>
                </a:solidFill>
                <a:latin typeface="Amazon Ember"/>
                <a:ea typeface="Amazon Ember"/>
              </a:rPr>
              <a:t>소개</a:t>
            </a:r>
            <a:endParaRPr lang="en-US" sz="2499" u="sng" dirty="0">
              <a:solidFill>
                <a:srgbClr val="44B9C6"/>
              </a:solidFill>
              <a:latin typeface="Amazon Ember"/>
              <a:ea typeface="Amazon Emb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12173" y="153381"/>
            <a:ext cx="455122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latin typeface="Amazon Ember"/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latin typeface="Amazon Ember"/>
                <a:ea typeface="Amazon Ember"/>
              </a:rPr>
              <a:t> Keyword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1585" y="153381"/>
            <a:ext cx="52028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참고자료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6622" y="3671529"/>
            <a:ext cx="8664124" cy="796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 dirty="0">
                <a:solidFill>
                  <a:srgbClr val="000000"/>
                </a:solidFill>
                <a:latin typeface="+mn-ea"/>
              </a:rPr>
              <a:t>AWS SDK for Python (</a:t>
            </a:r>
            <a:r>
              <a:rPr lang="en-US" sz="1600" dirty="0" err="1">
                <a:solidFill>
                  <a:srgbClr val="000000"/>
                </a:solidFill>
                <a:latin typeface="+mn-ea"/>
              </a:rPr>
              <a:t>Boto3</a:t>
            </a:r>
            <a:r>
              <a:rPr lang="en-US" sz="16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+mn-ea"/>
              </a:rPr>
              <a:t>설명서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239"/>
              </a:lnSpc>
            </a:pPr>
            <a:r>
              <a:rPr lang="en-US" sz="1600" u="sng" dirty="0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https://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docs.aws.amazon.com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ko_kr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pythonsdk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/?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icmpid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=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4" tooltip="https://docs.aws.amazon.com/ko_kr/pythonsdk/?icmpid=docs_homepage_sdktoolkits"/>
              </a:rPr>
              <a:t>docs_homepage_sdktoolkits</a:t>
            </a:r>
            <a:endParaRPr lang="en-US" sz="1600" u="sng" dirty="0">
              <a:solidFill>
                <a:srgbClr val="000000"/>
              </a:solidFill>
              <a:latin typeface="+mn-ea"/>
              <a:hlinkClick r:id="rId4" tooltip="https://docs.aws.amazon.com/ko_kr/pythonsdk/?icmpid=docs_homepage_sdktoolkit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56622" y="7932758"/>
            <a:ext cx="10681191" cy="80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 spc="-74">
                <a:solidFill>
                  <a:srgbClr val="000000"/>
                </a:solidFill>
                <a:latin typeface="+mn-ea"/>
              </a:rPr>
              <a:t>"이용료만 3억원, 죽도록 후회"…해커에 털린 클라우드 개발자</a:t>
            </a:r>
          </a:p>
          <a:p>
            <a:pPr>
              <a:lnSpc>
                <a:spcPts val="2239"/>
              </a:lnSpc>
            </a:pPr>
            <a:r>
              <a:rPr lang="en-US" sz="1600" u="sng">
                <a:solidFill>
                  <a:srgbClr val="000000"/>
                </a:solidFill>
                <a:latin typeface="+mn-ea"/>
                <a:hlinkClick r:id="rId5" tooltip="https://news.mt.co.kr/mtview.php?no=2022050915224197505"/>
              </a:rPr>
              <a:t>https://news.mt.co.kr/mtview.php?no=2022050915224197505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6622" y="5668793"/>
            <a:ext cx="16943702" cy="107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>
                <a:solidFill>
                  <a:srgbClr val="000000"/>
                </a:solidFill>
                <a:ea typeface="Arimo Bold"/>
              </a:rPr>
              <a:t>클라우드 컴퓨팅 환경 침해사고 분석</a:t>
            </a:r>
          </a:p>
          <a:p>
            <a:pPr>
              <a:lnSpc>
                <a:spcPts val="2239"/>
              </a:lnSpc>
            </a:pPr>
            <a:r>
              <a:rPr lang="en-US" sz="1600" u="sng">
                <a:solidFill>
                  <a:srgbClr val="000000"/>
                </a:solidFill>
                <a:latin typeface="Arimo"/>
                <a:hlinkClick r:id="rId6" tooltip="https://www.igloo.co.kr/security-information/%ED%81%B4%EB%9D%BC%EC%9A%B0%EB%93%9C-%EC%BB%B4%ED%93%A8%ED%8C%85-%ED%99%98%EA%B2%BD-%EC%B9%A8%ED%95%B4%EC%82%AC%EA%B3%A0-%EB%B6%84%EC%84%9D/"/>
              </a:rPr>
              <a:t>https://www.igloo.co.kr/security-information/%ED%81%B4%EB%9D%BC%EC%9A%B0%EB%93%9C-%EC%BB%B4%ED%93%A8%ED%8C%85-%ED%99%98%EA%B2%BD-%EC%B9%A8%ED%95%B4%EC%82%AC%EA%B3%A0-%EB%B6%84%EC%84%9D/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6622" y="6938888"/>
            <a:ext cx="10620783" cy="80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>
                <a:solidFill>
                  <a:srgbClr val="000000"/>
                </a:solidFill>
                <a:latin typeface="+mn-ea"/>
              </a:rPr>
              <a:t>AWS CloudTrail과 CloudWatch를 활용한 로그 모니터링</a:t>
            </a:r>
          </a:p>
          <a:p>
            <a:pPr>
              <a:lnSpc>
                <a:spcPts val="2239"/>
              </a:lnSpc>
            </a:pPr>
            <a:r>
              <a:rPr lang="en-US" sz="1600" u="sng">
                <a:solidFill>
                  <a:srgbClr val="000000"/>
                </a:solidFill>
                <a:latin typeface="+mn-ea"/>
                <a:hlinkClick r:id="rId7" tooltip="https://www.lgcns.com/blog/cns-tech/aws-ambassador/40926/"/>
              </a:rPr>
              <a:t>https://www.lgcns.com/blog/cns-tech/aws-ambassador/40926/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670150"/>
            <a:ext cx="18288000" cy="1721759"/>
            <a:chOff x="0" y="0"/>
            <a:chExt cx="4816593" cy="453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453467"/>
            </a:xfrm>
            <a:custGeom>
              <a:avLst/>
              <a:gdLst/>
              <a:ahLst/>
              <a:cxnLst/>
              <a:rect l="l" t="t" r="r" b="b"/>
              <a:pathLst>
                <a:path w="4816592" h="453467">
                  <a:moveTo>
                    <a:pt x="0" y="0"/>
                  </a:moveTo>
                  <a:lnTo>
                    <a:pt x="4816592" y="0"/>
                  </a:lnTo>
                  <a:lnTo>
                    <a:pt x="4816592" y="453467"/>
                  </a:lnTo>
                  <a:lnTo>
                    <a:pt x="0" y="453467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4816593" cy="5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6585" y="924001"/>
            <a:ext cx="2986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00000"/>
                </a:solidFill>
                <a:ea typeface="Black Han Sans"/>
              </a:rPr>
              <a:t>참고자료</a:t>
            </a:r>
            <a:endParaRPr lang="en-US" sz="7000" dirty="0">
              <a:solidFill>
                <a:srgbClr val="000000"/>
              </a:solidFill>
              <a:ea typeface="Black Ha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56621" y="4655874"/>
            <a:ext cx="9348941" cy="796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1600" dirty="0" err="1">
                <a:solidFill>
                  <a:srgbClr val="000000"/>
                </a:solidFill>
                <a:latin typeface="+mn-ea"/>
                <a:hlinkClick r:id="rId10" tooltip="https://boto3.amazonaws.com/v1/documentation/api/latest/index.html"/>
              </a:rPr>
              <a:t>Boto3</a:t>
            </a:r>
            <a:r>
              <a:rPr lang="en-US" sz="1600" dirty="0">
                <a:solidFill>
                  <a:srgbClr val="000000"/>
                </a:solidFill>
                <a:latin typeface="+mn-ea"/>
                <a:hlinkClick r:id="rId10" tooltip="https://boto3.amazonaws.com/v1/documentation/api/latest/index.html"/>
              </a:rPr>
              <a:t> 1.34.40 documentation</a:t>
            </a:r>
            <a:r>
              <a:rPr lang="en-US" sz="1600" dirty="0">
                <a:solidFill>
                  <a:srgbClr val="000000"/>
                </a:solidFill>
                <a:latin typeface="+mn-ea"/>
              </a:rPr>
              <a:t> - CloudTrail</a:t>
            </a:r>
          </a:p>
          <a:p>
            <a:pPr>
              <a:lnSpc>
                <a:spcPts val="2239"/>
              </a:lnSpc>
            </a:pPr>
            <a:r>
              <a:rPr lang="en-US" sz="1600" u="sng" dirty="0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https://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boto3.amazonaws.com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v1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/documentation/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api</a:t>
            </a:r>
            <a:r>
              <a:rPr lang="en-US" sz="1600" u="sng" dirty="0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/latest/reference/services/</a:t>
            </a:r>
            <a:r>
              <a:rPr lang="en-US" sz="1600" u="sng" dirty="0" err="1">
                <a:solidFill>
                  <a:srgbClr val="000000"/>
                </a:solidFill>
                <a:latin typeface="+mn-ea"/>
                <a:hlinkClick r:id="rId11" tooltip="https://boto3.amazonaws.com/v1/documentation/api/latest/reference/services/cloudtrail.html"/>
              </a:rPr>
              <a:t>cloudtrail.html</a:t>
            </a:r>
            <a:endParaRPr lang="en-US" sz="1600" u="sng" dirty="0">
              <a:solidFill>
                <a:srgbClr val="000000"/>
              </a:solidFill>
              <a:latin typeface="+mn-ea"/>
              <a:hlinkClick r:id="rId11" tooltip="https://boto3.amazonaws.com/v1/documentation/api/latest/reference/services/cloudtrail.htm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56621" y="2658609"/>
            <a:ext cx="4266867" cy="1073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1600" dirty="0">
                <a:solidFill>
                  <a:srgbClr val="000000"/>
                </a:solidFill>
                <a:latin typeface="+mn-ea"/>
              </a:rPr>
              <a:t>AWS Documentation</a:t>
            </a:r>
          </a:p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+mn-ea"/>
                <a:hlinkClick r:id="rId12"/>
              </a:rPr>
              <a:t>https://</a:t>
            </a:r>
            <a:r>
              <a:rPr lang="en-US" sz="1600" dirty="0" err="1">
                <a:solidFill>
                  <a:srgbClr val="000000"/>
                </a:solidFill>
                <a:latin typeface="+mn-ea"/>
                <a:hlinkClick r:id="rId12"/>
              </a:rPr>
              <a:t>docs.aws.amazon.com</a:t>
            </a:r>
            <a:r>
              <a:rPr lang="en-US" sz="1600" dirty="0">
                <a:solidFill>
                  <a:srgbClr val="000000"/>
                </a:solidFill>
                <a:latin typeface="+mn-ea"/>
                <a:hlinkClick r:id="rId12"/>
              </a:rPr>
              <a:t>/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239"/>
              </a:lnSpc>
            </a:pP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6622" y="8926628"/>
            <a:ext cx="14573978" cy="107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 spc="-74" dirty="0" err="1">
                <a:solidFill>
                  <a:srgbClr val="000000"/>
                </a:solidFill>
                <a:latin typeface="+mn-ea"/>
              </a:rPr>
              <a:t>클라우드</a:t>
            </a:r>
            <a:r>
              <a:rPr lang="en-US" sz="1600" spc="-74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600" spc="-74" dirty="0" err="1">
                <a:solidFill>
                  <a:srgbClr val="000000"/>
                </a:solidFill>
                <a:latin typeface="+mn-ea"/>
              </a:rPr>
              <a:t>인프라</a:t>
            </a:r>
            <a:r>
              <a:rPr lang="en-US" sz="1600" spc="-74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600" spc="-74" dirty="0" err="1">
                <a:solidFill>
                  <a:srgbClr val="000000"/>
                </a:solidFill>
                <a:latin typeface="+mn-ea"/>
              </a:rPr>
              <a:t>서비스</a:t>
            </a:r>
            <a:r>
              <a:rPr lang="en-US" sz="1600" spc="-74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600" spc="-74" dirty="0" err="1">
                <a:solidFill>
                  <a:srgbClr val="000000"/>
                </a:solidFill>
                <a:latin typeface="+mn-ea"/>
              </a:rPr>
              <a:t>시장</a:t>
            </a:r>
            <a:r>
              <a:rPr lang="en-US" sz="1600" spc="-74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600" spc="-74" dirty="0" err="1">
                <a:solidFill>
                  <a:srgbClr val="000000"/>
                </a:solidFill>
                <a:latin typeface="+mn-ea"/>
              </a:rPr>
              <a:t>성장세</a:t>
            </a:r>
            <a:endParaRPr lang="en-US" sz="1600" spc="-74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+mn-ea"/>
                <a:hlinkClick r:id="rId13"/>
              </a:rPr>
              <a:t>https://</a:t>
            </a:r>
            <a:r>
              <a:rPr lang="en-US" sz="1600" dirty="0" err="1">
                <a:solidFill>
                  <a:srgbClr val="000000"/>
                </a:solidFill>
                <a:latin typeface="+mn-ea"/>
                <a:hlinkClick r:id="rId13"/>
              </a:rPr>
              <a:t>www.srgresearch.com</a:t>
            </a:r>
            <a:r>
              <a:rPr lang="en-US" sz="1600" dirty="0">
                <a:solidFill>
                  <a:srgbClr val="000000"/>
                </a:solidFill>
                <a:latin typeface="+mn-ea"/>
                <a:hlinkClick r:id="rId13"/>
              </a:rPr>
              <a:t>/articles/q1-cloud-spending-grows-by-over-10-billion-from-2022-the-big-three-account-for-65-of-the-total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239"/>
              </a:lnSpc>
            </a:pP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21992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14350" y="2894468"/>
            <a:ext cx="17259300" cy="1961100"/>
            <a:chOff x="0" y="0"/>
            <a:chExt cx="23012400" cy="2614800"/>
          </a:xfrm>
        </p:grpSpPr>
        <p:grpSp>
          <p:nvGrpSpPr>
            <p:cNvPr id="13" name="Group 13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8840311" y="0"/>
              <a:ext cx="2297432" cy="2542110"/>
            </a:xfrm>
            <a:custGeom>
              <a:avLst/>
              <a:gdLst/>
              <a:ahLst/>
              <a:cxnLst/>
              <a:rect l="l" t="t" r="r" b="b"/>
              <a:pathLst>
                <a:path w="2297432" h="2542110">
                  <a:moveTo>
                    <a:pt x="0" y="0"/>
                  </a:moveTo>
                  <a:lnTo>
                    <a:pt x="2297432" y="0"/>
                  </a:lnTo>
                  <a:lnTo>
                    <a:pt x="2297432" y="2542110"/>
                  </a:lnTo>
                  <a:lnTo>
                    <a:pt x="0" y="254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-231775"/>
              <a:ext cx="23012400" cy="284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latin typeface="FB Cham Blue"/>
                </a:rPr>
                <a:t>Q &amp; A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21992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759790" y="6929809"/>
            <a:ext cx="4927904" cy="4114800"/>
          </a:xfrm>
          <a:custGeom>
            <a:avLst/>
            <a:gdLst/>
            <a:ahLst/>
            <a:cxnLst/>
            <a:rect l="l" t="t" r="r" b="b"/>
            <a:pathLst>
              <a:path w="4927904" h="4114800">
                <a:moveTo>
                  <a:pt x="4927905" y="0"/>
                </a:moveTo>
                <a:lnTo>
                  <a:pt x="0" y="0"/>
                </a:lnTo>
                <a:lnTo>
                  <a:pt x="0" y="4114800"/>
                </a:lnTo>
                <a:lnTo>
                  <a:pt x="4927905" y="4114800"/>
                </a:lnTo>
                <a:lnTo>
                  <a:pt x="49279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19885" y="6929809"/>
            <a:ext cx="4927904" cy="4114800"/>
          </a:xfrm>
          <a:custGeom>
            <a:avLst/>
            <a:gdLst/>
            <a:ahLst/>
            <a:cxnLst/>
            <a:rect l="l" t="t" r="r" b="b"/>
            <a:pathLst>
              <a:path w="4927904" h="4114800">
                <a:moveTo>
                  <a:pt x="0" y="0"/>
                </a:moveTo>
                <a:lnTo>
                  <a:pt x="4927905" y="0"/>
                </a:lnTo>
                <a:lnTo>
                  <a:pt x="4927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04891" y="3687146"/>
            <a:ext cx="9078218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28"/>
              </a:lnSpc>
              <a:spcBef>
                <a:spcPct val="0"/>
              </a:spcBef>
            </a:pPr>
            <a:r>
              <a:rPr lang="en-US" sz="16023" u="none" strike="noStrike">
                <a:solidFill>
                  <a:srgbClr val="000000"/>
                </a:solidFill>
                <a:latin typeface="Black Han Sans"/>
                <a:ea typeface="Black Han Sans"/>
              </a:rPr>
              <a:t>감사합니다!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ea typeface="Black Han Sans"/>
                </a:rPr>
                <a:t>로그의 역할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6733721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04522" y="4570188"/>
            <a:ext cx="4254778" cy="3953134"/>
          </a:xfrm>
          <a:custGeom>
            <a:avLst/>
            <a:gdLst/>
            <a:ahLst/>
            <a:cxnLst/>
            <a:rect l="l" t="t" r="r" b="b"/>
            <a:pathLst>
              <a:path w="4254778" h="3953134">
                <a:moveTo>
                  <a:pt x="0" y="0"/>
                </a:moveTo>
                <a:lnTo>
                  <a:pt x="4254778" y="0"/>
                </a:lnTo>
                <a:lnTo>
                  <a:pt x="4254778" y="3953133"/>
                </a:lnTo>
                <a:lnTo>
                  <a:pt x="0" y="3953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10979" y="2884304"/>
            <a:ext cx="4138768" cy="2325871"/>
          </a:xfrm>
          <a:custGeom>
            <a:avLst/>
            <a:gdLst/>
            <a:ahLst/>
            <a:cxnLst/>
            <a:rect l="l" t="t" r="r" b="b"/>
            <a:pathLst>
              <a:path w="4138768" h="2325871">
                <a:moveTo>
                  <a:pt x="0" y="0"/>
                </a:moveTo>
                <a:lnTo>
                  <a:pt x="4138767" y="0"/>
                </a:lnTo>
                <a:lnTo>
                  <a:pt x="4138767" y="2325871"/>
                </a:lnTo>
                <a:lnTo>
                  <a:pt x="0" y="2325871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24641" y="6460467"/>
            <a:ext cx="4614436" cy="3082443"/>
          </a:xfrm>
          <a:custGeom>
            <a:avLst/>
            <a:gdLst/>
            <a:ahLst/>
            <a:cxnLst/>
            <a:rect l="l" t="t" r="r" b="b"/>
            <a:pathLst>
              <a:path w="4614436" h="3082443">
                <a:moveTo>
                  <a:pt x="0" y="0"/>
                </a:moveTo>
                <a:lnTo>
                  <a:pt x="4614436" y="0"/>
                </a:lnTo>
                <a:lnTo>
                  <a:pt x="4614436" y="3082444"/>
                </a:lnTo>
                <a:lnTo>
                  <a:pt x="0" y="3082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837928" y="3389511"/>
            <a:ext cx="8612144" cy="5868789"/>
            <a:chOff x="0" y="0"/>
            <a:chExt cx="11482859" cy="78250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82859" cy="7825052"/>
            </a:xfrm>
            <a:custGeom>
              <a:avLst/>
              <a:gdLst/>
              <a:ahLst/>
              <a:cxnLst/>
              <a:rect l="l" t="t" r="r" b="b"/>
              <a:pathLst>
                <a:path w="11482859" h="7825052">
                  <a:moveTo>
                    <a:pt x="0" y="0"/>
                  </a:moveTo>
                  <a:lnTo>
                    <a:pt x="11482859" y="0"/>
                  </a:lnTo>
                  <a:lnTo>
                    <a:pt x="11482859" y="7825052"/>
                  </a:lnTo>
                  <a:lnTo>
                    <a:pt x="0" y="7825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527724" y="663170"/>
              <a:ext cx="5747657" cy="5486400"/>
            </a:xfrm>
            <a:custGeom>
              <a:avLst/>
              <a:gdLst/>
              <a:ahLst/>
              <a:cxnLst/>
              <a:rect l="l" t="t" r="r" b="b"/>
              <a:pathLst>
                <a:path w="5747657" h="5486400">
                  <a:moveTo>
                    <a:pt x="0" y="0"/>
                  </a:moveTo>
                  <a:lnTo>
                    <a:pt x="5747658" y="0"/>
                  </a:lnTo>
                  <a:lnTo>
                    <a:pt x="574765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31585" y="153381"/>
            <a:ext cx="38312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>
                <a:solidFill>
                  <a:srgbClr val="44B9C6"/>
                </a:solidFill>
                <a:latin typeface="Amazon Ember"/>
                <a:ea typeface="Amazon Ember"/>
              </a:rPr>
              <a:t>AWS CloudTrail </a:t>
            </a:r>
            <a:r>
              <a:rPr lang="en-US" sz="2499" u="sng" dirty="0" err="1">
                <a:solidFill>
                  <a:srgbClr val="44B9C6"/>
                </a:solidFill>
                <a:latin typeface="Amazon Ember"/>
                <a:ea typeface="Amazon Ember"/>
              </a:rPr>
              <a:t>소개</a:t>
            </a:r>
            <a:endParaRPr lang="en-US" sz="2499" u="sng" dirty="0">
              <a:solidFill>
                <a:srgbClr val="44B9C6"/>
              </a:solidFill>
              <a:latin typeface="Amazon Ember"/>
              <a:ea typeface="Amazon Emb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412173" y="153380"/>
            <a:ext cx="290683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로그의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역할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790" y="6929809"/>
            <a:ext cx="19807579" cy="4619765"/>
            <a:chOff x="0" y="0"/>
            <a:chExt cx="26410106" cy="61596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6570539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570539" y="5486400"/>
                  </a:lnTo>
                  <a:lnTo>
                    <a:pt x="657053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146693">
              <a:off x="503812" y="2026586"/>
              <a:ext cx="3594494" cy="3645121"/>
            </a:xfrm>
            <a:custGeom>
              <a:avLst/>
              <a:gdLst/>
              <a:ahLst/>
              <a:cxnLst/>
              <a:rect l="l" t="t" r="r" b="b"/>
              <a:pathLst>
                <a:path w="3594494" h="3645121">
                  <a:moveTo>
                    <a:pt x="0" y="0"/>
                  </a:moveTo>
                  <a:lnTo>
                    <a:pt x="3594495" y="0"/>
                  </a:lnTo>
                  <a:lnTo>
                    <a:pt x="3594495" y="3645120"/>
                  </a:lnTo>
                  <a:lnTo>
                    <a:pt x="0" y="364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704" r="-7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39567" y="0"/>
              <a:ext cx="6570539" cy="5486400"/>
            </a:xfrm>
            <a:custGeom>
              <a:avLst/>
              <a:gdLst/>
              <a:ahLst/>
              <a:cxnLst/>
              <a:rect l="l" t="t" r="r" b="b"/>
              <a:pathLst>
                <a:path w="6570539" h="5486400">
                  <a:moveTo>
                    <a:pt x="0" y="0"/>
                  </a:moveTo>
                  <a:lnTo>
                    <a:pt x="6570539" y="0"/>
                  </a:lnTo>
                  <a:lnTo>
                    <a:pt x="65705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243461">
              <a:off x="23232126" y="2308420"/>
              <a:ext cx="2735659" cy="2735659"/>
            </a:xfrm>
            <a:custGeom>
              <a:avLst/>
              <a:gdLst/>
              <a:ahLst/>
              <a:cxnLst/>
              <a:rect l="l" t="t" r="r" b="b"/>
              <a:pathLst>
                <a:path w="2735659" h="2735659">
                  <a:moveTo>
                    <a:pt x="0" y="0"/>
                  </a:moveTo>
                  <a:lnTo>
                    <a:pt x="2735659" y="0"/>
                  </a:lnTo>
                  <a:lnTo>
                    <a:pt x="2735659" y="2735660"/>
                  </a:lnTo>
                  <a:lnTo>
                    <a:pt x="0" y="273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2894468"/>
            <a:ext cx="17259300" cy="2043770"/>
            <a:chOff x="0" y="0"/>
            <a:chExt cx="23012400" cy="2725026"/>
          </a:xfrm>
        </p:grpSpPr>
        <p:grpSp>
          <p:nvGrpSpPr>
            <p:cNvPr id="8" name="Group 8"/>
            <p:cNvGrpSpPr/>
            <p:nvPr/>
          </p:nvGrpSpPr>
          <p:grpSpPr>
            <a:xfrm>
              <a:off x="935336" y="0"/>
              <a:ext cx="21141729" cy="2542110"/>
              <a:chOff x="0" y="0"/>
              <a:chExt cx="4176144" cy="5021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176144" cy="502145"/>
              </a:xfrm>
              <a:custGeom>
                <a:avLst/>
                <a:gdLst/>
                <a:ahLst/>
                <a:cxnLst/>
                <a:rect l="l" t="t" r="r" b="b"/>
                <a:pathLst>
                  <a:path w="4176144" h="502145">
                    <a:moveTo>
                      <a:pt x="0" y="0"/>
                    </a:moveTo>
                    <a:lnTo>
                      <a:pt x="4176144" y="0"/>
                    </a:lnTo>
                    <a:lnTo>
                      <a:pt x="4176144" y="502145"/>
                    </a:lnTo>
                    <a:lnTo>
                      <a:pt x="0" y="502145"/>
                    </a:lnTo>
                    <a:close/>
                  </a:path>
                </a:pathLst>
              </a:custGeom>
              <a:solidFill>
                <a:srgbClr val="2A2E3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176144" cy="54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92295" y="0"/>
              <a:ext cx="2033688" cy="2542110"/>
            </a:xfrm>
            <a:custGeom>
              <a:avLst/>
              <a:gdLst/>
              <a:ahLst/>
              <a:cxnLst/>
              <a:rect l="l" t="t" r="r" b="b"/>
              <a:pathLst>
                <a:path w="2033688" h="2542110">
                  <a:moveTo>
                    <a:pt x="0" y="0"/>
                  </a:moveTo>
                  <a:lnTo>
                    <a:pt x="2033688" y="0"/>
                  </a:lnTo>
                  <a:lnTo>
                    <a:pt x="2033688" y="2542110"/>
                  </a:lnTo>
                  <a:lnTo>
                    <a:pt x="0" y="254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416626"/>
              <a:ext cx="23012400" cy="3141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7"/>
                </a:lnSpc>
              </a:pPr>
              <a:r>
                <a:rPr lang="en-US" sz="12791" spc="-639">
                  <a:solidFill>
                    <a:srgbClr val="FFFFFF"/>
                  </a:solidFill>
                  <a:ea typeface="Black Han Sans"/>
                </a:rPr>
                <a:t>프로젝트 개요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670094"/>
            <a:ext cx="18288000" cy="1721871"/>
            <a:chOff x="0" y="0"/>
            <a:chExt cx="24384000" cy="22958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2295828"/>
              <a:chOff x="0" y="0"/>
              <a:chExt cx="4816593" cy="45349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16592" cy="45349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349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3497"/>
                    </a:lnTo>
                    <a:lnTo>
                      <a:pt x="0" y="45349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76200"/>
                <a:ext cx="4816593" cy="5296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4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801500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3096848" y="831230"/>
              <a:ext cx="633368" cy="633368"/>
            </a:xfrm>
            <a:custGeom>
              <a:avLst/>
              <a:gdLst/>
              <a:ahLst/>
              <a:cxnLst/>
              <a:rect l="l" t="t" r="r" b="b"/>
              <a:pathLst>
                <a:path w="633368" h="633368">
                  <a:moveTo>
                    <a:pt x="0" y="0"/>
                  </a:moveTo>
                  <a:lnTo>
                    <a:pt x="633368" y="0"/>
                  </a:lnTo>
                  <a:lnTo>
                    <a:pt x="633368" y="633368"/>
                  </a:lnTo>
                  <a:lnTo>
                    <a:pt x="0" y="633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128780" y="567041"/>
              <a:ext cx="10529034" cy="141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49">
                  <a:solidFill>
                    <a:srgbClr val="000000"/>
                  </a:solidFill>
                  <a:ea typeface="Black Han Sans"/>
                </a:rPr>
                <a:t>프로젝트 배경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3795196" y="2391965"/>
            <a:ext cx="10697607" cy="7511086"/>
          </a:xfrm>
          <a:custGeom>
            <a:avLst/>
            <a:gdLst/>
            <a:ahLst/>
            <a:cxnLst/>
            <a:rect l="l" t="t" r="r" b="b"/>
            <a:pathLst>
              <a:path w="10697607" h="7511086">
                <a:moveTo>
                  <a:pt x="0" y="0"/>
                </a:moveTo>
                <a:lnTo>
                  <a:pt x="10697608" y="0"/>
                </a:lnTo>
                <a:lnTo>
                  <a:pt x="10697608" y="7511086"/>
                </a:lnTo>
                <a:lnTo>
                  <a:pt x="0" y="7511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80394" y="2430065"/>
            <a:ext cx="7359451" cy="619886"/>
            <a:chOff x="0" y="0"/>
            <a:chExt cx="1938292" cy="1632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8292" cy="163262"/>
            </a:xfrm>
            <a:custGeom>
              <a:avLst/>
              <a:gdLst/>
              <a:ahLst/>
              <a:cxnLst/>
              <a:rect l="l" t="t" r="r" b="b"/>
              <a:pathLst>
                <a:path w="1938292" h="163262">
                  <a:moveTo>
                    <a:pt x="53650" y="0"/>
                  </a:moveTo>
                  <a:lnTo>
                    <a:pt x="1884641" y="0"/>
                  </a:lnTo>
                  <a:cubicBezTo>
                    <a:pt x="1914272" y="0"/>
                    <a:pt x="1938292" y="24020"/>
                    <a:pt x="1938292" y="53650"/>
                  </a:cubicBezTo>
                  <a:lnTo>
                    <a:pt x="1938292" y="109612"/>
                  </a:lnTo>
                  <a:cubicBezTo>
                    <a:pt x="1938292" y="139242"/>
                    <a:pt x="1914272" y="163262"/>
                    <a:pt x="1884641" y="163262"/>
                  </a:cubicBezTo>
                  <a:lnTo>
                    <a:pt x="53650" y="163262"/>
                  </a:lnTo>
                  <a:cubicBezTo>
                    <a:pt x="24020" y="163262"/>
                    <a:pt x="0" y="139242"/>
                    <a:pt x="0" y="109612"/>
                  </a:cubicBezTo>
                  <a:lnTo>
                    <a:pt x="0" y="53650"/>
                  </a:lnTo>
                  <a:cubicBezTo>
                    <a:pt x="0" y="24020"/>
                    <a:pt x="24020" y="0"/>
                    <a:pt x="536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38292" cy="134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9"/>
                </a:lnSpc>
              </a:pPr>
              <a:r>
                <a:rPr lang="en-US" sz="2899">
                  <a:solidFill>
                    <a:srgbClr val="000000"/>
                  </a:solidFill>
                  <a:ea typeface="Amazon Ember Bold"/>
                </a:rPr>
                <a:t>클라우드 인프라 서비스 시장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2289" y="95790"/>
            <a:ext cx="1559570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31585" y="153381"/>
            <a:ext cx="345021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개요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45558" y="153430"/>
            <a:ext cx="538924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배경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94940" y="9864951"/>
            <a:ext cx="8935938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u="sng">
                <a:solidFill>
                  <a:srgbClr val="000000"/>
                </a:solidFill>
                <a:latin typeface="Arimo"/>
                <a:hlinkClick r:id="rId9" tooltip="https://www.srgresearch.com/articles/q1-cloud-spending-grows-by-over-10-billion-from-2022-the-big-three-account-for-65-of-the-total"/>
              </a:rPr>
              <a:t>https://www.srgresearch.com/articles/q1-cloud-spending-grows-by-over-10-billion-from-2022-the-big-three-account-for-65-of-the-total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667106" y="134331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125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22636" y="1293517"/>
            <a:ext cx="475026" cy="475026"/>
          </a:xfrm>
          <a:custGeom>
            <a:avLst/>
            <a:gdLst/>
            <a:ahLst/>
            <a:cxnLst/>
            <a:rect l="l" t="t" r="r" b="b"/>
            <a:pathLst>
              <a:path w="475026" h="475026">
                <a:moveTo>
                  <a:pt x="0" y="0"/>
                </a:moveTo>
                <a:lnTo>
                  <a:pt x="475026" y="0"/>
                </a:lnTo>
                <a:lnTo>
                  <a:pt x="475026" y="475026"/>
                </a:lnTo>
                <a:lnTo>
                  <a:pt x="0" y="4750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6585" y="1095375"/>
            <a:ext cx="7896775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49">
                <a:solidFill>
                  <a:srgbClr val="000000"/>
                </a:solidFill>
                <a:ea typeface="Black Han Sans"/>
              </a:rPr>
              <a:t>프로젝트 목표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31285" y="3779247"/>
            <a:ext cx="14025430" cy="5303569"/>
            <a:chOff x="0" y="0"/>
            <a:chExt cx="18700573" cy="7071425"/>
          </a:xfrm>
        </p:grpSpPr>
        <p:sp>
          <p:nvSpPr>
            <p:cNvPr id="7" name="TextBox 7"/>
            <p:cNvSpPr txBox="1"/>
            <p:nvPr/>
          </p:nvSpPr>
          <p:spPr>
            <a:xfrm>
              <a:off x="0" y="3067758"/>
              <a:ext cx="18700573" cy="4003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00"/>
                </a:lnSpc>
              </a:pPr>
              <a:endParaRPr/>
            </a:p>
            <a:p>
              <a:pPr marL="1835294" lvl="2" indent="-611765" algn="just">
                <a:lnSpc>
                  <a:spcPts val="6375"/>
                </a:lnSpc>
                <a:buFont typeface="Arial"/>
                <a:buChar char="⚬"/>
              </a:pPr>
              <a:r>
                <a:rPr lang="en-US" sz="4250">
                  <a:solidFill>
                    <a:srgbClr val="000000"/>
                  </a:solidFill>
                  <a:ea typeface="210 네버랜드 Bold"/>
                </a:rPr>
                <a:t>보안 강화 및 규정 준수</a:t>
              </a:r>
            </a:p>
            <a:p>
              <a:pPr marL="1835294" lvl="2" indent="-611765" algn="just">
                <a:lnSpc>
                  <a:spcPts val="6375"/>
                </a:lnSpc>
                <a:buFont typeface="Arial"/>
                <a:buChar char="⚬"/>
              </a:pPr>
              <a:r>
                <a:rPr lang="en-US" sz="4250">
                  <a:solidFill>
                    <a:srgbClr val="000000"/>
                  </a:solidFill>
                  <a:ea typeface="210 네버랜드 Bold"/>
                </a:rPr>
                <a:t>운영 효율성 향상</a:t>
              </a:r>
            </a:p>
            <a:p>
              <a:pPr marL="1835294" lvl="2" indent="-611765" algn="just">
                <a:lnSpc>
                  <a:spcPts val="6375"/>
                </a:lnSpc>
                <a:buFont typeface="Arial"/>
                <a:buChar char="⚬"/>
              </a:pPr>
              <a:r>
                <a:rPr lang="en-US" sz="4250">
                  <a:solidFill>
                    <a:srgbClr val="000000"/>
                  </a:solidFill>
                  <a:ea typeface="210 네버랜드 Bold"/>
                </a:rPr>
                <a:t>비용 절감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18700573" cy="277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75"/>
                </a:lnSpc>
              </a:pPr>
              <a:r>
                <a:rPr lang="en-US" sz="6050">
                  <a:solidFill>
                    <a:srgbClr val="000000"/>
                  </a:solidFill>
                  <a:latin typeface="210 네버랜드 Bold"/>
                </a:rPr>
                <a:t>“</a:t>
              </a:r>
              <a:r>
                <a:rPr lang="en-US" sz="6050">
                  <a:solidFill>
                    <a:srgbClr val="0073BB"/>
                  </a:solidFill>
                  <a:ea typeface="210 네버랜드 Bold"/>
                </a:rPr>
                <a:t>로그 분석 프로그래밍</a:t>
              </a:r>
              <a:r>
                <a:rPr lang="en-US" sz="6050">
                  <a:solidFill>
                    <a:srgbClr val="000000"/>
                  </a:solidFill>
                  <a:ea typeface="210 네버랜드 Bold"/>
                </a:rPr>
                <a:t>을 활용한</a:t>
              </a:r>
              <a:r>
                <a:rPr lang="en-US" sz="6050">
                  <a:solidFill>
                    <a:srgbClr val="0073BB"/>
                  </a:solidFill>
                  <a:latin typeface="210 네버랜드 Bold"/>
                </a:rPr>
                <a:t> </a:t>
              </a:r>
            </a:p>
            <a:p>
              <a:pPr marL="0" lvl="0" indent="0" algn="r">
                <a:lnSpc>
                  <a:spcPts val="7260"/>
                </a:lnSpc>
                <a:spcBef>
                  <a:spcPct val="0"/>
                </a:spcBef>
              </a:pPr>
              <a:r>
                <a:rPr lang="en-US" sz="6050">
                  <a:solidFill>
                    <a:srgbClr val="F28705"/>
                  </a:solidFill>
                  <a:latin typeface="210 네버랜드 Bold"/>
                </a:rPr>
                <a:t>AWS</a:t>
              </a:r>
              <a:r>
                <a:rPr lang="en-US" sz="6050">
                  <a:solidFill>
                    <a:srgbClr val="0073BB"/>
                  </a:solidFill>
                  <a:latin typeface="210 네버랜드 Bold"/>
                  <a:ea typeface="210 네버랜드 Bold"/>
                </a:rPr>
                <a:t> 자동 </a:t>
              </a:r>
              <a:r>
                <a:rPr lang="en-US" sz="6050">
                  <a:solidFill>
                    <a:srgbClr val="0073BB"/>
                  </a:solidFill>
                  <a:ea typeface="210 네버랜드 Bold"/>
                </a:rPr>
                <a:t>보안 시스템 구축</a:t>
              </a:r>
              <a:r>
                <a:rPr lang="en-US" sz="6050">
                  <a:solidFill>
                    <a:srgbClr val="000000"/>
                  </a:solidFill>
                  <a:latin typeface="210 네버랜드 Bold"/>
                  <a:ea typeface="210 네버랜드 Bold"/>
                </a:rPr>
                <a:t>하기”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112875"/>
            <a:ext cx="18288000" cy="780881"/>
            <a:chOff x="0" y="0"/>
            <a:chExt cx="4816593" cy="205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205664"/>
            </a:xfrm>
            <a:custGeom>
              <a:avLst/>
              <a:gdLst/>
              <a:ahLst/>
              <a:cxnLst/>
              <a:rect l="l" t="t" r="r" b="b"/>
              <a:pathLst>
                <a:path w="4816592" h="205664">
                  <a:moveTo>
                    <a:pt x="0" y="0"/>
                  </a:moveTo>
                  <a:lnTo>
                    <a:pt x="4816592" y="0"/>
                  </a:lnTo>
                  <a:lnTo>
                    <a:pt x="4816592" y="205664"/>
                  </a:lnTo>
                  <a:lnTo>
                    <a:pt x="0" y="205664"/>
                  </a:lnTo>
                  <a:close/>
                </a:path>
              </a:pathLst>
            </a:custGeom>
            <a:solidFill>
              <a:srgbClr val="232F3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816593" cy="28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7940" y="143415"/>
            <a:ext cx="660698" cy="416330"/>
          </a:xfrm>
          <a:custGeom>
            <a:avLst/>
            <a:gdLst/>
            <a:ahLst/>
            <a:cxnLst/>
            <a:rect l="l" t="t" r="r" b="b"/>
            <a:pathLst>
              <a:path w="660698" h="416330">
                <a:moveTo>
                  <a:pt x="0" y="0"/>
                </a:moveTo>
                <a:lnTo>
                  <a:pt x="660698" y="0"/>
                </a:lnTo>
                <a:lnTo>
                  <a:pt x="660698" y="416330"/>
                </a:lnTo>
                <a:lnTo>
                  <a:pt x="0" y="4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5662605" y="116162"/>
            <a:ext cx="183152" cy="392819"/>
          </a:xfrm>
          <a:custGeom>
            <a:avLst/>
            <a:gdLst/>
            <a:ahLst/>
            <a:cxnLst/>
            <a:rect l="l" t="t" r="r" b="b"/>
            <a:pathLst>
              <a:path w="183152" h="392819">
                <a:moveTo>
                  <a:pt x="0" y="0"/>
                </a:moveTo>
                <a:lnTo>
                  <a:pt x="183152" y="0"/>
                </a:lnTo>
                <a:lnTo>
                  <a:pt x="183152" y="392819"/>
                </a:lnTo>
                <a:lnTo>
                  <a:pt x="0" y="39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2735" y="95790"/>
            <a:ext cx="15591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mazon Ember Bold"/>
              </a:rPr>
              <a:t>CloudTrail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31658" y="153381"/>
            <a:ext cx="42121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프로젝트</a:t>
            </a:r>
            <a:r>
              <a:rPr lang="en-US" sz="2499" u="sng" dirty="0">
                <a:solidFill>
                  <a:srgbClr val="44B9C6"/>
                </a:solidFill>
                <a:ea typeface="Amazon Ember"/>
              </a:rPr>
              <a:t> </a:t>
            </a:r>
            <a:r>
              <a:rPr lang="en-US" sz="2499" u="sng" dirty="0" err="1">
                <a:solidFill>
                  <a:srgbClr val="44B9C6"/>
                </a:solidFill>
                <a:ea typeface="Amazon Ember"/>
              </a:rPr>
              <a:t>개요</a:t>
            </a:r>
            <a:endParaRPr lang="en-US" sz="2499" u="sng" dirty="0">
              <a:solidFill>
                <a:srgbClr val="44B9C6"/>
              </a:solidFill>
              <a:ea typeface="Amazon Emb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45558" y="153381"/>
            <a:ext cx="314780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CBCBCB"/>
                </a:solidFill>
                <a:ea typeface="Amazon Ember"/>
              </a:rPr>
              <a:t>프로젝트</a:t>
            </a:r>
            <a:r>
              <a:rPr lang="en-US" sz="2499" dirty="0">
                <a:solidFill>
                  <a:srgbClr val="CBCBCB"/>
                </a:solidFill>
                <a:ea typeface="Amazon Ember"/>
              </a:rPr>
              <a:t> </a:t>
            </a:r>
            <a:r>
              <a:rPr lang="en-US" sz="2499" dirty="0" err="1">
                <a:solidFill>
                  <a:srgbClr val="CBCBCB"/>
                </a:solidFill>
                <a:ea typeface="Amazon Ember"/>
              </a:rPr>
              <a:t>목표</a:t>
            </a:r>
            <a:endParaRPr lang="en-US" sz="2499" dirty="0">
              <a:solidFill>
                <a:srgbClr val="CBCBCB"/>
              </a:solidFill>
              <a:ea typeface="Amazon Emb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2214</Words>
  <Application>Microsoft Office PowerPoint</Application>
  <PresentationFormat>사용자 지정</PresentationFormat>
  <Paragraphs>478</Paragraphs>
  <Slides>52</Slides>
  <Notes>29</Notes>
  <HiddenSlides>0</HiddenSlides>
  <MMClips>4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210 네버랜드</vt:lpstr>
      <vt:lpstr>Amazon Ember</vt:lpstr>
      <vt:lpstr>Arimo Bold</vt:lpstr>
      <vt:lpstr>Source Han Sans KR Heavy</vt:lpstr>
      <vt:lpstr>Amazon Ember Bold</vt:lpstr>
      <vt:lpstr>Arial</vt:lpstr>
      <vt:lpstr>FB Cham Blue</vt:lpstr>
      <vt:lpstr>Source Han Sans KR Bold</vt:lpstr>
      <vt:lpstr>Arimo</vt:lpstr>
      <vt:lpstr>210 네버랜드 Bold</vt:lpstr>
      <vt:lpstr>Black Han Sans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AWS CloudTrail</dc:title>
  <dc:creator>samsung</dc:creator>
  <cp:lastModifiedBy>Seungho Ryu</cp:lastModifiedBy>
  <cp:revision>12</cp:revision>
  <dcterms:created xsi:type="dcterms:W3CDTF">2006-08-16T00:00:00Z</dcterms:created>
  <dcterms:modified xsi:type="dcterms:W3CDTF">2024-06-04T12:37:59Z</dcterms:modified>
  <dc:identifier>DAF7hPPi-GU</dc:identifier>
</cp:coreProperties>
</file>